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Lst>
  <p:sldSz cy="5143500" cx="9144000"/>
  <p:notesSz cx="6858000" cy="9144000"/>
  <p:embeddedFontLst>
    <p:embeddedFont>
      <p:font typeface="Montserrat"/>
      <p:regular r:id="rId137"/>
      <p:bold r:id="rId138"/>
      <p:italic r:id="rId139"/>
      <p:boldItalic r:id="rId140"/>
    </p:embeddedFont>
    <p:embeddedFont>
      <p:font typeface="Gill Sans"/>
      <p:regular r:id="rId141"/>
      <p:bold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43" roundtripDataSignature="AMtx7mjdgjlm5wgWTJMUKmVqREsw2Hx5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customschemas.google.com/relationships/presentationmetadata" Target="metadata"/><Relationship Id="rId142" Type="http://schemas.openxmlformats.org/officeDocument/2006/relationships/font" Target="fonts/GillSans-bold.fntdata"/><Relationship Id="rId141" Type="http://schemas.openxmlformats.org/officeDocument/2006/relationships/font" Target="fonts/GillSans-regular.fntdata"/><Relationship Id="rId140"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Montserrat-italic.fntdata"/><Relationship Id="rId138" Type="http://schemas.openxmlformats.org/officeDocument/2006/relationships/font" Target="fonts/Montserrat-bold.fntdata"/><Relationship Id="rId137" Type="http://schemas.openxmlformats.org/officeDocument/2006/relationships/font" Target="fonts/Montserrat-regular.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f0308bde3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5f0308bde3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5f0308bde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5f0308bde3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7ecc98c5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g7ecc98c56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7ecc98c56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7ecc98c561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5f4ac1a84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5f4ac1a84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5f4ac1a84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g5f4ac1a84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5f4ac1a84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g5f4ac1a84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5f4ac1a84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5f4ac1a84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5f4ac1a84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5f4ac1a848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5f4ac1a84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5f4ac1a848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5f4ac1a84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g5f4ac1a84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7a60a7dd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g7a60a7dd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5f0308bde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5f0308bde3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7a60a7dd1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g7a60a7dd1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7a60a7dd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7a60a7dd1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70fd50e61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70fd50e61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70fd50e6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70fd50e61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70fd50e6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70fd50e61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70fd50e61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g70fd50e61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70fd50e61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70fd50e61e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70fd50e61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70fd50e61e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41960fbd57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41960fbd5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5f4ac1a84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5f4ac1a848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f0308bde3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5f0308bde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41960fbd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g41960fbd5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794b11293e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g794b11293e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41960fbd5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g41960fbd57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41960fbd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41960fbd5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41960fbd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41960fbd5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41960fbd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41960fbd5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41960fbd5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g41960fbd5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41960fbd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g41960fbd57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7b82682f9d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g7b82682f9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7b82682f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7b82682f9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5f0308bde3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5f0308bde3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41960fbd57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41960fbd57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94b11293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794b11293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cc59e2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7cc59e2f6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cc59e2f6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7cc59e2f6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cc59e2f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7cc59e2f6c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5e65c9e71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5e65c9e71d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94b1129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794b11293e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c1399dad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7c1399dad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94b11293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794b11293e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d2b87354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7d2b87354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7d2b8735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7d2b87354f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d2b87354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7d2b87354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7d2b87354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7d2b87354f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f0308bde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5f0308bde3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d2b87354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7d2b87354f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ace6402ea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8ace6402e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d2b87354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7d2b87354f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d2b87354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7d2b87354f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c1399dad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7c1399dad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d2b87354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7d2b87354f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146a78a2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8146a78a2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c1399dad7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7c1399dad7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f0308bde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5f0308bde3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5f0308bde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5f0308bde3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794b11293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794b11293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79469a059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79469a059c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9469a059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79469a059c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79469a059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79469a059c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79469a059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79469a059c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c1399dad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7c1399dad7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9469a059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79469a059c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79469a059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79469a059c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79469a059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79469a059c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9469a059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79469a059c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9469a059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79469a059c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79469a059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79469a059c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79469a059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79469a059c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9469a059c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79469a059c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9469a059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79469a059c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79469a059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79469a059c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c1399dad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7c1399dad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5f0308bde3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5f0308bde3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794b11293e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794b11293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f0308bde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5f0308bde3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f0308bde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5f0308bde3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5f0308bde3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5f0308bde3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5f0308bde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5f0308bde3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f0308bde3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5f0308bde3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94b11293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794b11293e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5f0308bde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5f0308bde3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5f0308bde3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5f0308bde3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f0308bde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5f0308bde3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5f0308bde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5f0308bde3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f0308bde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5f0308bde3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5f0308bde3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5f0308bde3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7d8425f5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7d8425f5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5f0308bde3_0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5f0308bde3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f0308bde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5f0308bde3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f0308bde3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5f0308bde3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5f0308bde3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5f0308bde3_0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f0308bde3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5f0308bde3_0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794b11293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794b11293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f0308bde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5f0308bde3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5f0308bde3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5f0308bde3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5f0308bde3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5f0308bde3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5f0308bde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5f0308bde3_0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5f0308bde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5f0308bde3_0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5f0308bde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5f0308bde3_0_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5f0308bde3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5f0308bde3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5f0308bde3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5f0308bde3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f0308bde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5f0308bde3_0_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5f0308bde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5f0308bde3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7d9487f9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7d9487f99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94b11293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794b11293e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5f0308bde3_0_5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5f0308bde3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5e65c9e71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5e65c9e71d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5e65c9e71d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5e65c9e71d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e65c9e71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5e65c9e71d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5e65c9e71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5e65c9e71d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5f0308bde3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5f0308bde3_0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e65c9e71d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5e65c9e71d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5e65c9e71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5e65c9e71d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5f0308bde3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5f0308bde3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5f0308bde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5f0308bde3_0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c1399dad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7c1399dad7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5f0308bde3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5f0308bde3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7e5b6a79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g7e5b6a7939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5f0308bd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5f0308bde3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7e5b6a79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7e5b6a793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5f4ac1a8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5f4ac1a84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5f0308bde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g5f0308bde3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5f0308bde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5f0308bde3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5f4ac1a84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g5f4ac1a84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5f4ac1a8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5f4ac1a84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7ecc98c56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7ecc98c5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pic>
        <p:nvPicPr>
          <p:cNvPr id="10" name="Google Shape;10;p19"/>
          <p:cNvPicPr preferRelativeResize="0"/>
          <p:nvPr/>
        </p:nvPicPr>
        <p:blipFill rotWithShape="1">
          <a:blip r:embed="rId2">
            <a:alphaModFix/>
          </a:blip>
          <a:srcRect b="0" l="0" r="0" t="0"/>
          <a:stretch/>
        </p:blipFill>
        <p:spPr>
          <a:xfrm>
            <a:off x="0" y="1635"/>
            <a:ext cx="9144000" cy="5140231"/>
          </a:xfrm>
          <a:prstGeom prst="rect">
            <a:avLst/>
          </a:prstGeom>
          <a:noFill/>
          <a:ln>
            <a:noFill/>
          </a:ln>
        </p:spPr>
      </p:pic>
      <p:sp>
        <p:nvSpPr>
          <p:cNvPr id="11" name="Google Shape;11;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
    <p:spTree>
      <p:nvGrpSpPr>
        <p:cNvPr id="51" name="Shape 51"/>
        <p:cNvGrpSpPr/>
        <p:nvPr/>
      </p:nvGrpSpPr>
      <p:grpSpPr>
        <a:xfrm>
          <a:off x="0" y="0"/>
          <a:ext cx="0" cy="0"/>
          <a:chOff x="0" y="0"/>
          <a:chExt cx="0" cy="0"/>
        </a:xfrm>
      </p:grpSpPr>
      <p:sp>
        <p:nvSpPr>
          <p:cNvPr id="52" name="Google Shape;52;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4" name="Google Shape;54;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 name="Google Shape;5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g5f0308bde3_0_5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g5f0308bde3_0_5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 name="Google Shape;64;g5f0308bde3_0_5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g5f0308bde3_0_58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7" name="Google Shape;67;g5f0308bde3_0_5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g5f0308bde3_0_5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 name="Google Shape;70;g5f0308bde3_0_5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g5f0308bde3_0_5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g5f0308bde3_0_57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5f0308bde3_0_57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5" name="Google Shape;75;g5f0308bde3_0_57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 name="Google Shape;76;g5f0308bde3_0_57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7" name="Google Shape;77;g5f0308bde3_0_5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g5f0308bde3_0_5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 name="Google Shape;80;g5f0308bde3_0_58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1" name="Google Shape;81;g5f0308bde3_0_58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2" name="Google Shape;82;g5f0308bde3_0_5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g5f0308bde3_0_5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g5f0308bde3_0_5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g5f0308bde3_0_59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8" name="Google Shape;88;g5f0308bde3_0_59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9" name="Google Shape;89;g5f0308bde3_0_5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g5f0308bde3_0_60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2" name="Google Shape;92;g5f0308bde3_0_6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g5f0308bde3_0_60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5" name="Google Shape;95;g5f0308bde3_0_6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sp>
        <p:nvSpPr>
          <p:cNvPr id="97" name="Google Shape;97;g5f0308bde3_0_60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8" name="Google Shape;98;g5f0308bde3_0_60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9" name="Google Shape;99;g5f0308bde3_0_6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g5f0308bde3_0_6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7" name="Shape 17"/>
        <p:cNvGrpSpPr/>
        <p:nvPr/>
      </p:nvGrpSpPr>
      <p:grpSpPr>
        <a:xfrm>
          <a:off x="0" y="0"/>
          <a:ext cx="0" cy="0"/>
          <a:chOff x="0" y="0"/>
          <a:chExt cx="0" cy="0"/>
        </a:xfrm>
      </p:grpSpPr>
      <p:sp>
        <p:nvSpPr>
          <p:cNvPr id="18" name="Google Shape;18;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 name="Google Shape;20;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 name="Google Shape;21;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 name="Google Shape;2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 name="Google Shape;2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72746"/>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72746"/>
        </a:solidFill>
      </p:bgPr>
    </p:bg>
    <p:spTree>
      <p:nvGrpSpPr>
        <p:cNvPr id="57" name="Shape 57"/>
        <p:cNvGrpSpPr/>
        <p:nvPr/>
      </p:nvGrpSpPr>
      <p:grpSpPr>
        <a:xfrm>
          <a:off x="0" y="0"/>
          <a:ext cx="0" cy="0"/>
          <a:chOff x="0" y="0"/>
          <a:chExt cx="0" cy="0"/>
        </a:xfrm>
      </p:grpSpPr>
      <p:sp>
        <p:nvSpPr>
          <p:cNvPr id="58" name="Google Shape;58;g5f0308bde3_0_5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9" name="Google Shape;59;g5f0308bde3_0_5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0" name="Google Shape;60;g5f0308bde3_0_5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hyperlink" Target="https://reactjs.org/docs/typechecking-with-proptypes.html#proptype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2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3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3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3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hyperlink" Target="https://jsonplaceholder.typicode.com/pos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hyperlink" Target="http://5d76bf96515d1a0014085cf9.mockapi.io/playlist/" TargetMode="External"/><Relationship Id="rId4" Type="http://schemas.openxmlformats.org/officeDocument/2006/relationships/hyperlink" Target="http://5d76bf96515d1a0014085cf9.mockapi.io/playlist/"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5f0308bde3_0_306"/>
          <p:cNvSpPr txBox="1"/>
          <p:nvPr/>
        </p:nvSpPr>
        <p:spPr>
          <a:xfrm>
            <a:off x="4276225" y="1858200"/>
            <a:ext cx="3330000" cy="14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i="0" lang="en-US" sz="2400" u="none" cap="none" strike="noStrike">
                <a:solidFill>
                  <a:srgbClr val="EFEFEF"/>
                </a:solidFill>
                <a:latin typeface="Montserrat"/>
                <a:ea typeface="Montserrat"/>
                <a:cs typeface="Montserrat"/>
                <a:sym typeface="Montserrat"/>
              </a:rPr>
              <a:t>Introduction to</a:t>
            </a:r>
            <a:endParaRPr b="1" i="0" sz="3200" u="none" cap="none" strike="noStrike">
              <a:solidFill>
                <a:srgbClr val="EFEFE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REACT JS</a:t>
            </a:r>
            <a:endParaRPr b="1" i="0" sz="4800" u="none" cap="none" strike="noStrike">
              <a:solidFill>
                <a:srgbClr val="EFEFEF"/>
              </a:solidFill>
              <a:latin typeface="Montserrat"/>
              <a:ea typeface="Montserrat"/>
              <a:cs typeface="Montserrat"/>
              <a:sym typeface="Montserrat"/>
            </a:endParaRPr>
          </a:p>
        </p:txBody>
      </p:sp>
      <p:pic>
        <p:nvPicPr>
          <p:cNvPr id="107" name="Google Shape;107;g5f0308bde3_0_306"/>
          <p:cNvPicPr preferRelativeResize="0"/>
          <p:nvPr/>
        </p:nvPicPr>
        <p:blipFill rotWithShape="1">
          <a:blip r:embed="rId3">
            <a:alphaModFix/>
          </a:blip>
          <a:srcRect b="0" l="0" r="0" t="0"/>
          <a:stretch/>
        </p:blipFill>
        <p:spPr>
          <a:xfrm>
            <a:off x="1537775" y="1202525"/>
            <a:ext cx="2738450" cy="2738450"/>
          </a:xfrm>
          <a:prstGeom prst="rect">
            <a:avLst/>
          </a:prstGeom>
          <a:noFill/>
          <a:ln>
            <a:noFill/>
          </a:ln>
        </p:spPr>
      </p:pic>
      <p:sp>
        <p:nvSpPr>
          <p:cNvPr id="108" name="Google Shape;108;g5f0308bde3_0_306"/>
          <p:cNvSpPr txBox="1"/>
          <p:nvPr/>
        </p:nvSpPr>
        <p:spPr>
          <a:xfrm>
            <a:off x="2025250" y="3940975"/>
            <a:ext cx="6172200" cy="7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82" name="Shape 182"/>
        <p:cNvGrpSpPr/>
        <p:nvPr/>
      </p:nvGrpSpPr>
      <p:grpSpPr>
        <a:xfrm>
          <a:off x="0" y="0"/>
          <a:ext cx="0" cy="0"/>
          <a:chOff x="0" y="0"/>
          <a:chExt cx="0" cy="0"/>
        </a:xfrm>
      </p:grpSpPr>
      <p:sp>
        <p:nvSpPr>
          <p:cNvPr id="183" name="Google Shape;183;g5f0308bde3_0_36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Primitive and Reference Types</a:t>
            </a:r>
            <a:endParaRPr b="1" sz="2500">
              <a:solidFill>
                <a:srgbClr val="073763"/>
              </a:solidFill>
              <a:latin typeface="Montserrat"/>
              <a:ea typeface="Montserrat"/>
              <a:cs typeface="Montserrat"/>
              <a:sym typeface="Montserrat"/>
            </a:endParaRPr>
          </a:p>
        </p:txBody>
      </p:sp>
      <p:sp>
        <p:nvSpPr>
          <p:cNvPr id="184" name="Google Shape;184;g5f0308bde3_0_36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5f0308bde3_0_365"/>
          <p:cNvSpPr txBox="1"/>
          <p:nvPr/>
        </p:nvSpPr>
        <p:spPr>
          <a:xfrm>
            <a:off x="501300" y="856800"/>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Primitive Types just hold a value whereas, reference types hold a pointer/reference to the stored location in the memory.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Primitive Types - Numbers, String and Boolean.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Reference Types - Arrays and Objects.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When you copy a variable in another like below example, for primitive types the value is copied but for reference types the pointer is copied.</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mVar1;</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mVar2 = mvar1;</a:t>
            </a:r>
            <a:endParaRPr b="0" i="0" sz="1400" u="none" cap="none" strike="noStrike">
              <a:solidFill>
                <a:srgbClr val="172746"/>
              </a:solidFill>
              <a:latin typeface="Montserrat"/>
              <a:ea typeface="Montserrat"/>
              <a:cs typeface="Montserrat"/>
              <a:sym typeface="Montserrat"/>
            </a:endParaRPr>
          </a:p>
        </p:txBody>
      </p:sp>
      <p:grpSp>
        <p:nvGrpSpPr>
          <p:cNvPr id="186" name="Google Shape;186;g5f0308bde3_0_365"/>
          <p:cNvGrpSpPr/>
          <p:nvPr/>
        </p:nvGrpSpPr>
        <p:grpSpPr>
          <a:xfrm>
            <a:off x="652150" y="4737850"/>
            <a:ext cx="7863100" cy="343800"/>
            <a:chOff x="652150" y="4737850"/>
            <a:chExt cx="7863100" cy="343800"/>
          </a:xfrm>
        </p:grpSpPr>
        <p:sp>
          <p:nvSpPr>
            <p:cNvPr id="187" name="Google Shape;187;g5f0308bde3_0_36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88" name="Google Shape;188;g5f0308bde3_0_36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05" name="Shape 905"/>
        <p:cNvGrpSpPr/>
        <p:nvPr/>
      </p:nvGrpSpPr>
      <p:grpSpPr>
        <a:xfrm>
          <a:off x="0" y="0"/>
          <a:ext cx="0" cy="0"/>
          <a:chOff x="0" y="0"/>
          <a:chExt cx="0" cy="0"/>
        </a:xfrm>
      </p:grpSpPr>
      <p:sp>
        <p:nvSpPr>
          <p:cNvPr id="906" name="Google Shape;906;g7ecc98c561_0_4"/>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PropTypes</a:t>
            </a:r>
            <a:endParaRPr b="1" sz="2500">
              <a:solidFill>
                <a:srgbClr val="073763"/>
              </a:solidFill>
              <a:latin typeface="Montserrat"/>
              <a:ea typeface="Montserrat"/>
              <a:cs typeface="Montserrat"/>
              <a:sym typeface="Montserrat"/>
            </a:endParaRPr>
          </a:p>
        </p:txBody>
      </p:sp>
      <p:sp>
        <p:nvSpPr>
          <p:cNvPr id="907" name="Google Shape;907;g7ecc98c561_0_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7ecc98c561_0_4"/>
          <p:cNvSpPr txBox="1"/>
          <p:nvPr/>
        </p:nvSpPr>
        <p:spPr>
          <a:xfrm>
            <a:off x="600350" y="856803"/>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The PropTypes are used to validate the props which are being passed to a component. It ensures that the component receives correct type of data in the props. </a:t>
            </a:r>
            <a:r>
              <a:rPr b="1" i="0" lang="en-US" sz="1400" u="none" cap="none" strike="noStrike">
                <a:solidFill>
                  <a:srgbClr val="172746"/>
                </a:solidFill>
                <a:latin typeface="Montserrat"/>
                <a:ea typeface="Montserrat"/>
                <a:cs typeface="Montserrat"/>
                <a:sym typeface="Montserrat"/>
              </a:rPr>
              <a:t>It works for both function and class-based components.</a:t>
            </a:r>
            <a:endParaRPr b="1"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Installation:</a:t>
            </a:r>
            <a:r>
              <a:rPr b="0" i="0" lang="en-US" sz="1400" u="none" cap="none" strike="noStrike">
                <a:solidFill>
                  <a:srgbClr val="172746"/>
                </a:solidFill>
                <a:latin typeface="Montserrat"/>
                <a:ea typeface="Montserrat"/>
                <a:cs typeface="Montserrat"/>
                <a:sym typeface="Montserrat"/>
              </a:rPr>
              <a:t> To use Proptypes, you gotta install </a:t>
            </a:r>
            <a:r>
              <a:rPr b="1" i="0" lang="en-US" sz="1400" u="none" cap="none" strike="noStrike">
                <a:solidFill>
                  <a:srgbClr val="172746"/>
                </a:solidFill>
                <a:latin typeface="Montserrat"/>
                <a:ea typeface="Montserrat"/>
                <a:cs typeface="Montserrat"/>
                <a:sym typeface="Montserrat"/>
              </a:rPr>
              <a:t>prop-types</a:t>
            </a:r>
            <a:r>
              <a:rPr b="0" i="0" lang="en-US" sz="1400" u="none" cap="none" strike="noStrike">
                <a:solidFill>
                  <a:srgbClr val="172746"/>
                </a:solidFill>
                <a:latin typeface="Montserrat"/>
                <a:ea typeface="Montserrat"/>
                <a:cs typeface="Montserrat"/>
                <a:sym typeface="Montserrat"/>
              </a:rPr>
              <a:t> package from npm.</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Usage:</a:t>
            </a:r>
            <a:endParaRPr b="1"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200" u="none" cap="none" strike="noStrike">
                <a:solidFill>
                  <a:srgbClr val="172746"/>
                </a:solidFill>
                <a:latin typeface="Montserrat"/>
                <a:ea typeface="Montserrat"/>
                <a:cs typeface="Montserrat"/>
                <a:sym typeface="Montserrat"/>
              </a:rPr>
              <a:t>import PropTypes from ‘prop-types’;</a:t>
            </a:r>
            <a:endParaRPr b="0" i="1" sz="12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200" u="none" cap="none" strike="noStrike">
                <a:solidFill>
                  <a:srgbClr val="172746"/>
                </a:solidFill>
                <a:latin typeface="Montserrat"/>
                <a:ea typeface="Montserrat"/>
                <a:cs typeface="Montserrat"/>
                <a:sym typeface="Montserrat"/>
              </a:rPr>
              <a:t>VideoCard.propTypes = {</a:t>
            </a:r>
            <a:endParaRPr b="0" i="1" sz="12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200" u="none" cap="none" strike="noStrike">
                <a:solidFill>
                  <a:srgbClr val="172746"/>
                </a:solidFill>
                <a:latin typeface="Montserrat"/>
                <a:ea typeface="Montserrat"/>
                <a:cs typeface="Montserrat"/>
                <a:sym typeface="Montserrat"/>
              </a:rPr>
              <a:t>    id: PropTypes.number.isRequired,</a:t>
            </a:r>
            <a:endParaRPr b="0" i="1" sz="12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200" u="none" cap="none" strike="noStrike">
                <a:solidFill>
                  <a:srgbClr val="172746"/>
                </a:solidFill>
                <a:latin typeface="Montserrat"/>
                <a:ea typeface="Montserrat"/>
                <a:cs typeface="Montserrat"/>
                <a:sym typeface="Montserrat"/>
              </a:rPr>
              <a:t>    title: PropTypes.string.isRequired,</a:t>
            </a:r>
            <a:endParaRPr b="0" i="1" sz="12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200" u="none" cap="none" strike="noStrike">
                <a:solidFill>
                  <a:srgbClr val="172746"/>
                </a:solidFill>
                <a:latin typeface="Montserrat"/>
                <a:ea typeface="Montserrat"/>
                <a:cs typeface="Montserrat"/>
                <a:sym typeface="Montserrat"/>
              </a:rPr>
              <a:t>    thumbnail: PropTypes.string</a:t>
            </a:r>
            <a:endParaRPr b="0" i="1" sz="12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200" u="none" cap="none" strike="noStrike">
                <a:solidFill>
                  <a:srgbClr val="172746"/>
                </a:solidFill>
                <a:latin typeface="Montserrat"/>
                <a:ea typeface="Montserrat"/>
                <a:cs typeface="Montserrat"/>
                <a:sym typeface="Montserrat"/>
              </a:rPr>
              <a:t>}</a:t>
            </a:r>
            <a:endParaRPr b="0" i="0" sz="1200" u="none" cap="none" strike="noStrike">
              <a:solidFill>
                <a:srgbClr val="172746"/>
              </a:solidFill>
              <a:latin typeface="Montserrat"/>
              <a:ea typeface="Montserrat"/>
              <a:cs typeface="Montserrat"/>
              <a:sym typeface="Montserrat"/>
            </a:endParaRPr>
          </a:p>
        </p:txBody>
      </p:sp>
      <p:grpSp>
        <p:nvGrpSpPr>
          <p:cNvPr id="909" name="Google Shape;909;g7ecc98c561_0_4"/>
          <p:cNvGrpSpPr/>
          <p:nvPr/>
        </p:nvGrpSpPr>
        <p:grpSpPr>
          <a:xfrm>
            <a:off x="652150" y="4737850"/>
            <a:ext cx="7863100" cy="343800"/>
            <a:chOff x="652150" y="4737850"/>
            <a:chExt cx="7863100" cy="343800"/>
          </a:xfrm>
        </p:grpSpPr>
        <p:sp>
          <p:nvSpPr>
            <p:cNvPr id="910" name="Google Shape;910;g7ecc98c561_0_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911" name="Google Shape;911;g7ecc98c561_0_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15" name="Shape 915"/>
        <p:cNvGrpSpPr/>
        <p:nvPr/>
      </p:nvGrpSpPr>
      <p:grpSpPr>
        <a:xfrm>
          <a:off x="0" y="0"/>
          <a:ext cx="0" cy="0"/>
          <a:chOff x="0" y="0"/>
          <a:chExt cx="0" cy="0"/>
        </a:xfrm>
      </p:grpSpPr>
      <p:sp>
        <p:nvSpPr>
          <p:cNvPr id="916" name="Google Shape;916;g7ecc98c561_0_14"/>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PropTypes</a:t>
            </a:r>
            <a:endParaRPr b="1" sz="2500">
              <a:solidFill>
                <a:srgbClr val="073763"/>
              </a:solidFill>
              <a:latin typeface="Montserrat"/>
              <a:ea typeface="Montserrat"/>
              <a:cs typeface="Montserrat"/>
              <a:sym typeface="Montserrat"/>
            </a:endParaRPr>
          </a:p>
        </p:txBody>
      </p:sp>
      <p:sp>
        <p:nvSpPr>
          <p:cNvPr id="917" name="Google Shape;917;g7ecc98c561_0_1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7ecc98c561_0_14"/>
          <p:cNvSpPr txBox="1"/>
          <p:nvPr/>
        </p:nvSpPr>
        <p:spPr>
          <a:xfrm>
            <a:off x="600350" y="856803"/>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We can also set default values for a component prop.</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Usage:</a:t>
            </a:r>
            <a:endParaRPr b="1"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200" u="none" cap="none" strike="noStrike">
                <a:solidFill>
                  <a:srgbClr val="172746"/>
                </a:solidFill>
                <a:latin typeface="Montserrat"/>
                <a:ea typeface="Montserrat"/>
                <a:cs typeface="Montserrat"/>
                <a:sym typeface="Montserrat"/>
              </a:rPr>
              <a:t>VideoCard.defaultProps = {</a:t>
            </a:r>
            <a:endParaRPr b="0" i="1" sz="12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200" u="none" cap="none" strike="noStrike">
                <a:solidFill>
                  <a:srgbClr val="172746"/>
                </a:solidFill>
                <a:latin typeface="Montserrat"/>
                <a:ea typeface="Montserrat"/>
                <a:cs typeface="Montserrat"/>
                <a:sym typeface="Montserrat"/>
              </a:rPr>
              <a:t>    isPlaylistCard: false</a:t>
            </a:r>
            <a:endParaRPr b="0" i="1" sz="12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200" u="none" cap="none" strike="noStrike">
                <a:solidFill>
                  <a:srgbClr val="172746"/>
                </a:solidFill>
                <a:latin typeface="Montserrat"/>
                <a:ea typeface="Montserrat"/>
                <a:cs typeface="Montserrat"/>
                <a:sym typeface="Montserrat"/>
              </a:rPr>
              <a:t>}</a:t>
            </a:r>
            <a:endParaRPr b="0" i="1" sz="12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Full Reference: </a:t>
            </a:r>
            <a:r>
              <a:rPr b="0" i="0" lang="en-US" sz="1400" u="sng" cap="none" strike="noStrike">
                <a:solidFill>
                  <a:schemeClr val="accent5"/>
                </a:solidFill>
                <a:latin typeface="Montserrat"/>
                <a:ea typeface="Montserrat"/>
                <a:cs typeface="Montserrat"/>
                <a:sym typeface="Montserrat"/>
                <a:hlinkClick r:id="rId3">
                  <a:extLst>
                    <a:ext uri="{A12FA001-AC4F-418D-AE19-62706E023703}">
                      <ahyp:hlinkClr val="tx"/>
                    </a:ext>
                  </a:extLst>
                </a:hlinkClick>
              </a:rPr>
              <a:t>https://reactjs.org/docs/typechecking-with-proptypes.html#proptypes</a:t>
            </a:r>
            <a:endParaRPr b="0" i="0" sz="1400" u="none" cap="none" strike="noStrike">
              <a:solidFill>
                <a:srgbClr val="172746"/>
              </a:solidFill>
              <a:latin typeface="Montserrat"/>
              <a:ea typeface="Montserrat"/>
              <a:cs typeface="Montserrat"/>
              <a:sym typeface="Montserrat"/>
            </a:endParaRPr>
          </a:p>
        </p:txBody>
      </p:sp>
      <p:grpSp>
        <p:nvGrpSpPr>
          <p:cNvPr id="919" name="Google Shape;919;g7ecc98c561_0_14"/>
          <p:cNvGrpSpPr/>
          <p:nvPr/>
        </p:nvGrpSpPr>
        <p:grpSpPr>
          <a:xfrm>
            <a:off x="652150" y="4737850"/>
            <a:ext cx="7863100" cy="343800"/>
            <a:chOff x="652150" y="4737850"/>
            <a:chExt cx="7863100" cy="343800"/>
          </a:xfrm>
        </p:grpSpPr>
        <p:sp>
          <p:nvSpPr>
            <p:cNvPr id="920" name="Google Shape;920;g7ecc98c561_0_1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921" name="Google Shape;921;g7ecc98c561_0_1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5f4ac1a848_0_21"/>
          <p:cNvSpPr txBox="1"/>
          <p:nvPr/>
        </p:nvSpPr>
        <p:spPr>
          <a:xfrm>
            <a:off x="457200" y="2089500"/>
            <a:ext cx="8229600" cy="96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REDUX</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30" name="Shape 930"/>
        <p:cNvGrpSpPr/>
        <p:nvPr/>
      </p:nvGrpSpPr>
      <p:grpSpPr>
        <a:xfrm>
          <a:off x="0" y="0"/>
          <a:ext cx="0" cy="0"/>
          <a:chOff x="0" y="0"/>
          <a:chExt cx="0" cy="0"/>
        </a:xfrm>
      </p:grpSpPr>
      <p:sp>
        <p:nvSpPr>
          <p:cNvPr id="931" name="Google Shape;931;g5f4ac1a848_0_25"/>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Redux</a:t>
            </a:r>
            <a:endParaRPr b="1" sz="2500">
              <a:solidFill>
                <a:srgbClr val="073763"/>
              </a:solidFill>
              <a:latin typeface="Montserrat"/>
              <a:ea typeface="Montserrat"/>
              <a:cs typeface="Montserrat"/>
              <a:sym typeface="Montserrat"/>
            </a:endParaRPr>
          </a:p>
        </p:txBody>
      </p:sp>
      <p:sp>
        <p:nvSpPr>
          <p:cNvPr id="932" name="Google Shape;932;g5f4ac1a848_0_2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5f4ac1a848_0_2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Redux is an open-source JavaScript library for managing application state. </a:t>
            </a:r>
            <a:r>
              <a:rPr b="1" i="0" lang="en-US" sz="1400" u="none" cap="none" strike="noStrike">
                <a:solidFill>
                  <a:schemeClr val="dk1"/>
                </a:solidFill>
                <a:latin typeface="Montserrat"/>
                <a:ea typeface="Montserrat"/>
                <a:cs typeface="Montserrat"/>
                <a:sym typeface="Montserrat"/>
              </a:rPr>
              <a:t>It is independent of React.</a:t>
            </a:r>
            <a:endParaRPr b="1"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install Redux:</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1. Search Redux npm in the browser.</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2. Open the npm webpage.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3. Copy the command to install Redux.</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4. Open your terminal and run the copied command.</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5. Start your app.</a:t>
            </a:r>
            <a:endParaRPr b="0" i="0" sz="1400" u="none" cap="none" strike="noStrike">
              <a:solidFill>
                <a:schemeClr val="dk1"/>
              </a:solidFill>
              <a:latin typeface="Montserrat"/>
              <a:ea typeface="Montserrat"/>
              <a:cs typeface="Montserrat"/>
              <a:sym typeface="Montserrat"/>
            </a:endParaRPr>
          </a:p>
        </p:txBody>
      </p:sp>
      <p:grpSp>
        <p:nvGrpSpPr>
          <p:cNvPr id="934" name="Google Shape;934;g5f4ac1a848_0_25"/>
          <p:cNvGrpSpPr/>
          <p:nvPr/>
        </p:nvGrpSpPr>
        <p:grpSpPr>
          <a:xfrm>
            <a:off x="652150" y="4737850"/>
            <a:ext cx="7863100" cy="343800"/>
            <a:chOff x="652150" y="4737850"/>
            <a:chExt cx="7863100" cy="343800"/>
          </a:xfrm>
        </p:grpSpPr>
        <p:sp>
          <p:nvSpPr>
            <p:cNvPr id="935" name="Google Shape;935;g5f4ac1a848_0_2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936" name="Google Shape;936;g5f4ac1a848_0_2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40" name="Shape 940"/>
        <p:cNvGrpSpPr/>
        <p:nvPr/>
      </p:nvGrpSpPr>
      <p:grpSpPr>
        <a:xfrm>
          <a:off x="0" y="0"/>
          <a:ext cx="0" cy="0"/>
          <a:chOff x="0" y="0"/>
          <a:chExt cx="0" cy="0"/>
        </a:xfrm>
      </p:grpSpPr>
      <p:sp>
        <p:nvSpPr>
          <p:cNvPr id="941" name="Google Shape;941;g5f4ac1a848_0_3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2" name="Google Shape;942;g5f4ac1a848_0_37"/>
          <p:cNvPicPr preferRelativeResize="0"/>
          <p:nvPr/>
        </p:nvPicPr>
        <p:blipFill rotWithShape="1">
          <a:blip r:embed="rId3">
            <a:alphaModFix/>
          </a:blip>
          <a:srcRect b="0" l="0" r="0" t="0"/>
          <a:stretch/>
        </p:blipFill>
        <p:spPr>
          <a:xfrm>
            <a:off x="-21250" y="0"/>
            <a:ext cx="9165298" cy="5143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46" name="Shape 946"/>
        <p:cNvGrpSpPr/>
        <p:nvPr/>
      </p:nvGrpSpPr>
      <p:grpSpPr>
        <a:xfrm>
          <a:off x="0" y="0"/>
          <a:ext cx="0" cy="0"/>
          <a:chOff x="0" y="0"/>
          <a:chExt cx="0" cy="0"/>
        </a:xfrm>
      </p:grpSpPr>
      <p:sp>
        <p:nvSpPr>
          <p:cNvPr id="947" name="Google Shape;947;g5f4ac1a848_0_5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8" name="Google Shape;948;g5f4ac1a848_0_56"/>
          <p:cNvPicPr preferRelativeResize="0"/>
          <p:nvPr/>
        </p:nvPicPr>
        <p:blipFill rotWithShape="1">
          <a:blip r:embed="rId3">
            <a:alphaModFix/>
          </a:blip>
          <a:srcRect b="0" l="0" r="0" t="0"/>
          <a:stretch/>
        </p:blipFill>
        <p:spPr>
          <a:xfrm>
            <a:off x="-21250" y="-5987"/>
            <a:ext cx="9165302" cy="515547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52" name="Shape 952"/>
        <p:cNvGrpSpPr/>
        <p:nvPr/>
      </p:nvGrpSpPr>
      <p:grpSpPr>
        <a:xfrm>
          <a:off x="0" y="0"/>
          <a:ext cx="0" cy="0"/>
          <a:chOff x="0" y="0"/>
          <a:chExt cx="0" cy="0"/>
        </a:xfrm>
      </p:grpSpPr>
      <p:sp>
        <p:nvSpPr>
          <p:cNvPr id="953" name="Google Shape;953;g5f4ac1a848_0_6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4" name="Google Shape;954;g5f4ac1a848_0_61"/>
          <p:cNvPicPr preferRelativeResize="0"/>
          <p:nvPr/>
        </p:nvPicPr>
        <p:blipFill rotWithShape="1">
          <a:blip r:embed="rId3">
            <a:alphaModFix/>
          </a:blip>
          <a:srcRect b="0" l="0" r="0" t="0"/>
          <a:stretch/>
        </p:blipFill>
        <p:spPr>
          <a:xfrm>
            <a:off x="-21250" y="0"/>
            <a:ext cx="9165302" cy="51435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58" name="Shape 958"/>
        <p:cNvGrpSpPr/>
        <p:nvPr/>
      </p:nvGrpSpPr>
      <p:grpSpPr>
        <a:xfrm>
          <a:off x="0" y="0"/>
          <a:ext cx="0" cy="0"/>
          <a:chOff x="0" y="0"/>
          <a:chExt cx="0" cy="0"/>
        </a:xfrm>
      </p:grpSpPr>
      <p:sp>
        <p:nvSpPr>
          <p:cNvPr id="959" name="Google Shape;959;g5f4ac1a848_0_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0" name="Google Shape;960;g5f4ac1a848_0_46"/>
          <p:cNvPicPr preferRelativeResize="0"/>
          <p:nvPr/>
        </p:nvPicPr>
        <p:blipFill rotWithShape="1">
          <a:blip r:embed="rId3">
            <a:alphaModFix/>
          </a:blip>
          <a:srcRect b="0" l="0" r="0" t="0"/>
          <a:stretch/>
        </p:blipFill>
        <p:spPr>
          <a:xfrm>
            <a:off x="-31966" y="-29363"/>
            <a:ext cx="9215251" cy="518357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64" name="Shape 964"/>
        <p:cNvGrpSpPr/>
        <p:nvPr/>
      </p:nvGrpSpPr>
      <p:grpSpPr>
        <a:xfrm>
          <a:off x="0" y="0"/>
          <a:ext cx="0" cy="0"/>
          <a:chOff x="0" y="0"/>
          <a:chExt cx="0" cy="0"/>
        </a:xfrm>
      </p:grpSpPr>
      <p:sp>
        <p:nvSpPr>
          <p:cNvPr id="965" name="Google Shape;965;g5f4ac1a848_0_69"/>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Connecting Redux to React</a:t>
            </a:r>
            <a:endParaRPr b="1" sz="2500">
              <a:solidFill>
                <a:srgbClr val="073763"/>
              </a:solidFill>
              <a:latin typeface="Montserrat"/>
              <a:ea typeface="Montserrat"/>
              <a:cs typeface="Montserrat"/>
              <a:sym typeface="Montserrat"/>
            </a:endParaRPr>
          </a:p>
        </p:txBody>
      </p:sp>
      <p:sp>
        <p:nvSpPr>
          <p:cNvPr id="966" name="Google Shape;966;g5f4ac1a848_0_6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5f4ac1a848_0_6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connect Redux with React, we need another package, called React-Redux.</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install React-Redux:</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1. Search React-Redux npm in the browser.</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2. Open the npm webpage.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3. Copy the command to install React-Redux.</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4. Open your terminal and run the copied command.</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5. Start your app.</a:t>
            </a:r>
            <a:endParaRPr b="0" i="0" sz="1400" u="none" cap="none" strike="noStrike">
              <a:solidFill>
                <a:schemeClr val="dk1"/>
              </a:solidFill>
              <a:latin typeface="Montserrat"/>
              <a:ea typeface="Montserrat"/>
              <a:cs typeface="Montserrat"/>
              <a:sym typeface="Montserrat"/>
            </a:endParaRPr>
          </a:p>
        </p:txBody>
      </p:sp>
      <p:grpSp>
        <p:nvGrpSpPr>
          <p:cNvPr id="968" name="Google Shape;968;g5f4ac1a848_0_69"/>
          <p:cNvGrpSpPr/>
          <p:nvPr/>
        </p:nvGrpSpPr>
        <p:grpSpPr>
          <a:xfrm>
            <a:off x="652150" y="4737850"/>
            <a:ext cx="7863100" cy="343800"/>
            <a:chOff x="652150" y="4737850"/>
            <a:chExt cx="7863100" cy="343800"/>
          </a:xfrm>
        </p:grpSpPr>
        <p:sp>
          <p:nvSpPr>
            <p:cNvPr id="969" name="Google Shape;969;g5f4ac1a848_0_6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970" name="Google Shape;970;g5f4ac1a848_0_6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74" name="Shape 974"/>
        <p:cNvGrpSpPr/>
        <p:nvPr/>
      </p:nvGrpSpPr>
      <p:grpSpPr>
        <a:xfrm>
          <a:off x="0" y="0"/>
          <a:ext cx="0" cy="0"/>
          <a:chOff x="0" y="0"/>
          <a:chExt cx="0" cy="0"/>
        </a:xfrm>
      </p:grpSpPr>
      <p:sp>
        <p:nvSpPr>
          <p:cNvPr id="975" name="Google Shape;975;g7a60a7dd15_0_0"/>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Connecting Redux to React</a:t>
            </a:r>
            <a:endParaRPr b="1" sz="2500">
              <a:solidFill>
                <a:srgbClr val="073763"/>
              </a:solidFill>
              <a:latin typeface="Montserrat"/>
              <a:ea typeface="Montserrat"/>
              <a:cs typeface="Montserrat"/>
              <a:sym typeface="Montserrat"/>
            </a:endParaRPr>
          </a:p>
        </p:txBody>
      </p:sp>
      <p:sp>
        <p:nvSpPr>
          <p:cNvPr id="976" name="Google Shape;976;g7a60a7dd15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g7a60a7dd15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import {createStore} from 'redux';</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import MainReducer from './.../MainReducer';</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import {Provider} from 'react-redux';</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let globalStore = createStore(MainReducer);</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ReactDOM.render(&lt;Provider store={globalStore}&gt;&lt;App /&gt;&lt;/Provider&gt;, document.getElementById('root'));</a:t>
            </a:r>
            <a:endParaRPr b="0" i="0" sz="1400" u="none" cap="none" strike="noStrike">
              <a:solidFill>
                <a:schemeClr val="dk1"/>
              </a:solidFill>
              <a:latin typeface="Montserrat"/>
              <a:ea typeface="Montserrat"/>
              <a:cs typeface="Montserrat"/>
              <a:sym typeface="Montserrat"/>
            </a:endParaRPr>
          </a:p>
        </p:txBody>
      </p:sp>
      <p:grpSp>
        <p:nvGrpSpPr>
          <p:cNvPr id="978" name="Google Shape;978;g7a60a7dd15_0_0"/>
          <p:cNvGrpSpPr/>
          <p:nvPr/>
        </p:nvGrpSpPr>
        <p:grpSpPr>
          <a:xfrm>
            <a:off x="652150" y="4737850"/>
            <a:ext cx="7863100" cy="343800"/>
            <a:chOff x="652150" y="4737850"/>
            <a:chExt cx="7863100" cy="343800"/>
          </a:xfrm>
        </p:grpSpPr>
        <p:sp>
          <p:nvSpPr>
            <p:cNvPr id="979" name="Google Shape;979;g7a60a7dd15_0_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980" name="Google Shape;980;g7a60a7dd15_0_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92" name="Shape 192"/>
        <p:cNvGrpSpPr/>
        <p:nvPr/>
      </p:nvGrpSpPr>
      <p:grpSpPr>
        <a:xfrm>
          <a:off x="0" y="0"/>
          <a:ext cx="0" cy="0"/>
          <a:chOff x="0" y="0"/>
          <a:chExt cx="0" cy="0"/>
        </a:xfrm>
      </p:grpSpPr>
      <p:sp>
        <p:nvSpPr>
          <p:cNvPr id="193" name="Google Shape;193;g5f0308bde3_0_35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Rest and Spread</a:t>
            </a:r>
            <a:endParaRPr b="1" sz="2500">
              <a:solidFill>
                <a:srgbClr val="073763"/>
              </a:solidFill>
              <a:latin typeface="Montserrat"/>
              <a:ea typeface="Montserrat"/>
              <a:cs typeface="Montserrat"/>
              <a:sym typeface="Montserrat"/>
            </a:endParaRPr>
          </a:p>
        </p:txBody>
      </p:sp>
      <p:sp>
        <p:nvSpPr>
          <p:cNvPr id="194" name="Google Shape;194;g5f0308bde3_0_35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5f0308bde3_0_35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Rest and Spread is represented by the same operator which is ‘...’ . This operator is called Rest and Spread based on how it is being used.</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1" i="0" lang="en-US" sz="1400" u="none" cap="none" strike="noStrike">
                <a:solidFill>
                  <a:srgbClr val="172746"/>
                </a:solidFill>
                <a:latin typeface="Montserrat"/>
                <a:ea typeface="Montserrat"/>
                <a:cs typeface="Montserrat"/>
                <a:sym typeface="Montserrat"/>
              </a:rPr>
              <a:t>Spread </a:t>
            </a:r>
            <a:r>
              <a:rPr b="0" i="0" lang="en-US" sz="1400" u="none" cap="none" strike="noStrike">
                <a:solidFill>
                  <a:srgbClr val="172746"/>
                </a:solidFill>
                <a:latin typeface="Montserrat"/>
                <a:ea typeface="Montserrat"/>
                <a:cs typeface="Montserrat"/>
                <a:sym typeface="Montserrat"/>
              </a:rPr>
              <a:t>is used to split array elements and object properties.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1" i="0" lang="en-US" sz="1400" u="none" cap="none" strike="noStrike">
                <a:solidFill>
                  <a:srgbClr val="172746"/>
                </a:solidFill>
                <a:latin typeface="Montserrat"/>
                <a:ea typeface="Montserrat"/>
                <a:cs typeface="Montserrat"/>
                <a:sym typeface="Montserrat"/>
              </a:rPr>
              <a:t>Rest </a:t>
            </a:r>
            <a:r>
              <a:rPr b="0" i="0" lang="en-US" sz="1400" u="none" cap="none" strike="noStrike">
                <a:solidFill>
                  <a:srgbClr val="172746"/>
                </a:solidFill>
                <a:latin typeface="Montserrat"/>
                <a:ea typeface="Montserrat"/>
                <a:cs typeface="Montserrat"/>
                <a:sym typeface="Montserrat"/>
              </a:rPr>
              <a:t>is used to merge all the function arguments in an array. This helps to create a function which accepts variable argument.</a:t>
            </a:r>
            <a:endParaRPr b="0" i="0" sz="1400" u="none" cap="none" strike="noStrike">
              <a:solidFill>
                <a:srgbClr val="172746"/>
              </a:solidFill>
              <a:latin typeface="Montserrat"/>
              <a:ea typeface="Montserrat"/>
              <a:cs typeface="Montserrat"/>
              <a:sym typeface="Montserrat"/>
            </a:endParaRPr>
          </a:p>
        </p:txBody>
      </p:sp>
      <p:grpSp>
        <p:nvGrpSpPr>
          <p:cNvPr id="196" name="Google Shape;196;g5f0308bde3_0_353"/>
          <p:cNvGrpSpPr/>
          <p:nvPr/>
        </p:nvGrpSpPr>
        <p:grpSpPr>
          <a:xfrm>
            <a:off x="652150" y="4737850"/>
            <a:ext cx="7863100" cy="343800"/>
            <a:chOff x="652150" y="4737850"/>
            <a:chExt cx="7863100" cy="343800"/>
          </a:xfrm>
        </p:grpSpPr>
        <p:sp>
          <p:nvSpPr>
            <p:cNvPr id="197" name="Google Shape;197;g5f0308bde3_0_35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98" name="Google Shape;198;g5f0308bde3_0_35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84" name="Shape 984"/>
        <p:cNvGrpSpPr/>
        <p:nvPr/>
      </p:nvGrpSpPr>
      <p:grpSpPr>
        <a:xfrm>
          <a:off x="0" y="0"/>
          <a:ext cx="0" cy="0"/>
          <a:chOff x="0" y="0"/>
          <a:chExt cx="0" cy="0"/>
        </a:xfrm>
      </p:grpSpPr>
      <p:sp>
        <p:nvSpPr>
          <p:cNvPr id="985" name="Google Shape;985;g7a60a7dd15_0_17"/>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Connecting Redux to React</a:t>
            </a:r>
            <a:endParaRPr b="1" sz="2500">
              <a:solidFill>
                <a:srgbClr val="073763"/>
              </a:solidFill>
              <a:latin typeface="Montserrat"/>
              <a:ea typeface="Montserrat"/>
              <a:cs typeface="Montserrat"/>
              <a:sym typeface="Montserrat"/>
            </a:endParaRPr>
          </a:p>
        </p:txBody>
      </p:sp>
      <p:sp>
        <p:nvSpPr>
          <p:cNvPr id="986" name="Google Shape;986;g7a60a7dd15_0_1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7a60a7dd15_0_1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import {connect} from 'react-redux';</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&lt;p&gt;Total Likes: {props.topbarTotLikes}&lt;/p&gt;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const mapGlobalStatetoProps = (globalState) =&gt;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return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topbarTotLikes: globalState.totalLikes</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export default connect(mapGlobalStatetoProps)(Topbar);</a:t>
            </a:r>
            <a:endParaRPr b="0" i="0" sz="1400" u="none" cap="none" strike="noStrike">
              <a:solidFill>
                <a:schemeClr val="dk1"/>
              </a:solidFill>
              <a:latin typeface="Montserrat"/>
              <a:ea typeface="Montserrat"/>
              <a:cs typeface="Montserrat"/>
              <a:sym typeface="Montserrat"/>
            </a:endParaRPr>
          </a:p>
        </p:txBody>
      </p:sp>
      <p:grpSp>
        <p:nvGrpSpPr>
          <p:cNvPr id="988" name="Google Shape;988;g7a60a7dd15_0_17"/>
          <p:cNvGrpSpPr/>
          <p:nvPr/>
        </p:nvGrpSpPr>
        <p:grpSpPr>
          <a:xfrm>
            <a:off x="652150" y="4737850"/>
            <a:ext cx="7863100" cy="343800"/>
            <a:chOff x="652150" y="4737850"/>
            <a:chExt cx="7863100" cy="343800"/>
          </a:xfrm>
        </p:grpSpPr>
        <p:sp>
          <p:nvSpPr>
            <p:cNvPr id="989" name="Google Shape;989;g7a60a7dd15_0_1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990" name="Google Shape;990;g7a60a7dd15_0_1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94" name="Shape 994"/>
        <p:cNvGrpSpPr/>
        <p:nvPr/>
      </p:nvGrpSpPr>
      <p:grpSpPr>
        <a:xfrm>
          <a:off x="0" y="0"/>
          <a:ext cx="0" cy="0"/>
          <a:chOff x="0" y="0"/>
          <a:chExt cx="0" cy="0"/>
        </a:xfrm>
      </p:grpSpPr>
      <p:sp>
        <p:nvSpPr>
          <p:cNvPr id="995" name="Google Shape;995;g7a60a7dd15_0_8"/>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Connecting Redux to React</a:t>
            </a:r>
            <a:endParaRPr b="1" sz="2500">
              <a:solidFill>
                <a:srgbClr val="073763"/>
              </a:solidFill>
              <a:latin typeface="Montserrat"/>
              <a:ea typeface="Montserrat"/>
              <a:cs typeface="Montserrat"/>
              <a:sym typeface="Montserrat"/>
            </a:endParaRPr>
          </a:p>
        </p:txBody>
      </p:sp>
      <p:sp>
        <p:nvSpPr>
          <p:cNvPr id="996" name="Google Shape;996;g7a60a7dd15_0_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7a60a7dd15_0_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&lt;button onClick={this.props.onIncrementLike}&gt;Increment Like&lt;/button&gt;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const mapDispatchToProps = (dispatch) =&gt;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return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onIncrementLike: () =&gt; dispatch({type: ACTION_INCREMENT_LIKE}),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onDecrementLike: () =&gt; dispatch({type: ACTION_DECREMENT_LIKE}),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export default connect(null, mapDispatchToProps)(HomePage);</a:t>
            </a:r>
            <a:endParaRPr b="0" i="0" sz="1400" u="none" cap="none" strike="noStrike">
              <a:solidFill>
                <a:schemeClr val="dk1"/>
              </a:solidFill>
              <a:latin typeface="Montserrat"/>
              <a:ea typeface="Montserrat"/>
              <a:cs typeface="Montserrat"/>
              <a:sym typeface="Montserrat"/>
            </a:endParaRPr>
          </a:p>
        </p:txBody>
      </p:sp>
      <p:grpSp>
        <p:nvGrpSpPr>
          <p:cNvPr id="998" name="Google Shape;998;g7a60a7dd15_0_8"/>
          <p:cNvGrpSpPr/>
          <p:nvPr/>
        </p:nvGrpSpPr>
        <p:grpSpPr>
          <a:xfrm>
            <a:off x="652150" y="4737850"/>
            <a:ext cx="7863100" cy="343800"/>
            <a:chOff x="652150" y="4737850"/>
            <a:chExt cx="7863100" cy="343800"/>
          </a:xfrm>
        </p:grpSpPr>
        <p:sp>
          <p:nvSpPr>
            <p:cNvPr id="999" name="Google Shape;999;g7a60a7dd15_0_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000" name="Google Shape;1000;g7a60a7dd15_0_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70fd50e61e_0_0"/>
          <p:cNvSpPr txBox="1"/>
          <p:nvPr/>
        </p:nvSpPr>
        <p:spPr>
          <a:xfrm>
            <a:off x="457200" y="2112450"/>
            <a:ext cx="8229600" cy="9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HOOKS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09" name="Shape 1009"/>
        <p:cNvGrpSpPr/>
        <p:nvPr/>
      </p:nvGrpSpPr>
      <p:grpSpPr>
        <a:xfrm>
          <a:off x="0" y="0"/>
          <a:ext cx="0" cy="0"/>
          <a:chOff x="0" y="0"/>
          <a:chExt cx="0" cy="0"/>
        </a:xfrm>
      </p:grpSpPr>
      <p:sp>
        <p:nvSpPr>
          <p:cNvPr id="1010" name="Google Shape;1010;g70fd50e61e_0_4"/>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Hooks</a:t>
            </a:r>
            <a:endParaRPr b="1" sz="2500">
              <a:solidFill>
                <a:srgbClr val="073763"/>
              </a:solidFill>
              <a:latin typeface="Montserrat"/>
              <a:ea typeface="Montserrat"/>
              <a:cs typeface="Montserrat"/>
              <a:sym typeface="Montserrat"/>
            </a:endParaRPr>
          </a:p>
        </p:txBody>
      </p:sp>
      <p:sp>
        <p:nvSpPr>
          <p:cNvPr id="1011" name="Google Shape;1011;g70fd50e61e_0_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70fd50e61e_0_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Hooks are functions that let you “hook into” </a:t>
            </a:r>
            <a:r>
              <a:rPr b="1" i="0" lang="en-US" sz="1400" u="none" cap="none" strike="noStrike">
                <a:solidFill>
                  <a:schemeClr val="dk1"/>
                </a:solidFill>
                <a:latin typeface="Montserrat"/>
                <a:ea typeface="Montserrat"/>
                <a:cs typeface="Montserrat"/>
                <a:sym typeface="Montserrat"/>
              </a:rPr>
              <a:t>React state and lifecycle features</a:t>
            </a:r>
            <a:r>
              <a:rPr b="0" i="0" lang="en-US" sz="1400" u="none" cap="none" strike="noStrike">
                <a:solidFill>
                  <a:schemeClr val="dk1"/>
                </a:solidFill>
                <a:latin typeface="Montserrat"/>
                <a:ea typeface="Montserrat"/>
                <a:cs typeface="Montserrat"/>
                <a:sym typeface="Montserrat"/>
              </a:rPr>
              <a:t> from function components.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Hooks don’t work inside class based components they only work inside the function based components.</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React provides a few built-in Hooks like useState, useEffect etc. You can also create your own Hooks to reuse stateful behavior between different components</a:t>
            </a:r>
            <a:endParaRPr b="0" i="0" sz="1400" u="none" cap="none" strike="noStrike">
              <a:solidFill>
                <a:schemeClr val="dk1"/>
              </a:solidFill>
              <a:latin typeface="Montserrat"/>
              <a:ea typeface="Montserrat"/>
              <a:cs typeface="Montserrat"/>
              <a:sym typeface="Montserrat"/>
            </a:endParaRPr>
          </a:p>
        </p:txBody>
      </p:sp>
      <p:grpSp>
        <p:nvGrpSpPr>
          <p:cNvPr id="1013" name="Google Shape;1013;g70fd50e61e_0_4"/>
          <p:cNvGrpSpPr/>
          <p:nvPr/>
        </p:nvGrpSpPr>
        <p:grpSpPr>
          <a:xfrm>
            <a:off x="652150" y="4737850"/>
            <a:ext cx="7863100" cy="343800"/>
            <a:chOff x="652150" y="4737850"/>
            <a:chExt cx="7863100" cy="343800"/>
          </a:xfrm>
        </p:grpSpPr>
        <p:sp>
          <p:nvSpPr>
            <p:cNvPr id="1014" name="Google Shape;1014;g70fd50e61e_0_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015" name="Google Shape;1015;g70fd50e61e_0_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19" name="Shape 1019"/>
        <p:cNvGrpSpPr/>
        <p:nvPr/>
      </p:nvGrpSpPr>
      <p:grpSpPr>
        <a:xfrm>
          <a:off x="0" y="0"/>
          <a:ext cx="0" cy="0"/>
          <a:chOff x="0" y="0"/>
          <a:chExt cx="0" cy="0"/>
        </a:xfrm>
      </p:grpSpPr>
      <p:sp>
        <p:nvSpPr>
          <p:cNvPr id="1020" name="Google Shape;1020;g70fd50e61e_0_15"/>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Simple Hooks Example</a:t>
            </a:r>
            <a:endParaRPr b="1" sz="2500">
              <a:solidFill>
                <a:srgbClr val="073763"/>
              </a:solidFill>
              <a:latin typeface="Montserrat"/>
              <a:ea typeface="Montserrat"/>
              <a:cs typeface="Montserrat"/>
              <a:sym typeface="Montserrat"/>
            </a:endParaRPr>
          </a:p>
        </p:txBody>
      </p:sp>
      <p:sp>
        <p:nvSpPr>
          <p:cNvPr id="1021" name="Google Shape;1021;g70fd50e61e_0_1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70fd50e61e_0_15"/>
          <p:cNvSpPr txBox="1"/>
          <p:nvPr/>
        </p:nvSpPr>
        <p:spPr>
          <a:xfrm>
            <a:off x="6003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1" i="0" lang="en-US" sz="1400" u="none" cap="none" strike="noStrike">
                <a:solidFill>
                  <a:schemeClr val="dk1"/>
                </a:solidFill>
                <a:latin typeface="Montserrat"/>
                <a:ea typeface="Montserrat"/>
                <a:cs typeface="Montserrat"/>
                <a:sym typeface="Montserrat"/>
              </a:rPr>
              <a:t>Initializing State:</a:t>
            </a:r>
            <a:endParaRPr b="1"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Class-based Components</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state =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totalCount: 0,</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Hooks:</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const [totalCount, setCount] = useState(0)</a:t>
            </a:r>
            <a:endParaRPr b="0" i="0" sz="1400" u="none" cap="none" strike="noStrike">
              <a:solidFill>
                <a:schemeClr val="dk1"/>
              </a:solidFill>
              <a:latin typeface="Montserrat"/>
              <a:ea typeface="Montserrat"/>
              <a:cs typeface="Montserrat"/>
              <a:sym typeface="Montserrat"/>
            </a:endParaRPr>
          </a:p>
        </p:txBody>
      </p:sp>
      <p:grpSp>
        <p:nvGrpSpPr>
          <p:cNvPr id="1023" name="Google Shape;1023;g70fd50e61e_0_15"/>
          <p:cNvGrpSpPr/>
          <p:nvPr/>
        </p:nvGrpSpPr>
        <p:grpSpPr>
          <a:xfrm>
            <a:off x="652150" y="4737850"/>
            <a:ext cx="7863100" cy="343800"/>
            <a:chOff x="652150" y="4737850"/>
            <a:chExt cx="7863100" cy="343800"/>
          </a:xfrm>
        </p:grpSpPr>
        <p:sp>
          <p:nvSpPr>
            <p:cNvPr id="1024" name="Google Shape;1024;g70fd50e61e_0_1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025" name="Google Shape;1025;g70fd50e61e_0_1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29" name="Shape 1029"/>
        <p:cNvGrpSpPr/>
        <p:nvPr/>
      </p:nvGrpSpPr>
      <p:grpSpPr>
        <a:xfrm>
          <a:off x="0" y="0"/>
          <a:ext cx="0" cy="0"/>
          <a:chOff x="0" y="0"/>
          <a:chExt cx="0" cy="0"/>
        </a:xfrm>
      </p:grpSpPr>
      <p:sp>
        <p:nvSpPr>
          <p:cNvPr id="1030" name="Google Shape;1030;g70fd50e61e_0_24"/>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Simple Hooks Example</a:t>
            </a:r>
            <a:endParaRPr b="1" sz="2500">
              <a:solidFill>
                <a:srgbClr val="073763"/>
              </a:solidFill>
              <a:latin typeface="Montserrat"/>
              <a:ea typeface="Montserrat"/>
              <a:cs typeface="Montserrat"/>
              <a:sym typeface="Montserrat"/>
            </a:endParaRPr>
          </a:p>
        </p:txBody>
      </p:sp>
      <p:sp>
        <p:nvSpPr>
          <p:cNvPr id="1031" name="Google Shape;1031;g70fd50e61e_0_2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70fd50e61e_0_2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1" i="0" lang="en-US" sz="1400" u="none" cap="none" strike="noStrike">
                <a:solidFill>
                  <a:schemeClr val="dk1"/>
                </a:solidFill>
                <a:latin typeface="Montserrat"/>
                <a:ea typeface="Montserrat"/>
                <a:cs typeface="Montserrat"/>
                <a:sym typeface="Montserrat"/>
              </a:rPr>
              <a:t>Updating State:</a:t>
            </a:r>
            <a:endParaRPr b="1"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Class-based Components</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increaseCount = () =&gt;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const updatedVal = this.state.totalCount + 1;</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this.setState({totalCount: updatedVal})</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Hooks:</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const [totalCount, setCount] = useState(0)</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increaseCount = () =&gt; { setCount(totalCount + 1) }</a:t>
            </a:r>
            <a:endParaRPr b="0" i="0" sz="1400" u="none" cap="none" strike="noStrike">
              <a:solidFill>
                <a:schemeClr val="dk1"/>
              </a:solidFill>
              <a:latin typeface="Montserrat"/>
              <a:ea typeface="Montserrat"/>
              <a:cs typeface="Montserrat"/>
              <a:sym typeface="Montserrat"/>
            </a:endParaRPr>
          </a:p>
        </p:txBody>
      </p:sp>
      <p:grpSp>
        <p:nvGrpSpPr>
          <p:cNvPr id="1033" name="Google Shape;1033;g70fd50e61e_0_24"/>
          <p:cNvGrpSpPr/>
          <p:nvPr/>
        </p:nvGrpSpPr>
        <p:grpSpPr>
          <a:xfrm>
            <a:off x="652150" y="4737850"/>
            <a:ext cx="7863100" cy="343800"/>
            <a:chOff x="652150" y="4737850"/>
            <a:chExt cx="7863100" cy="343800"/>
          </a:xfrm>
        </p:grpSpPr>
        <p:sp>
          <p:nvSpPr>
            <p:cNvPr id="1034" name="Google Shape;1034;g70fd50e61e_0_2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035" name="Google Shape;1035;g70fd50e61e_0_2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39" name="Shape 1039"/>
        <p:cNvGrpSpPr/>
        <p:nvPr/>
      </p:nvGrpSpPr>
      <p:grpSpPr>
        <a:xfrm>
          <a:off x="0" y="0"/>
          <a:ext cx="0" cy="0"/>
          <a:chOff x="0" y="0"/>
          <a:chExt cx="0" cy="0"/>
        </a:xfrm>
      </p:grpSpPr>
      <p:sp>
        <p:nvSpPr>
          <p:cNvPr id="1040" name="Google Shape;1040;g70fd50e61e_0_33"/>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Simple Hooks Example</a:t>
            </a:r>
            <a:endParaRPr b="1" sz="2500">
              <a:solidFill>
                <a:srgbClr val="073763"/>
              </a:solidFill>
              <a:latin typeface="Montserrat"/>
              <a:ea typeface="Montserrat"/>
              <a:cs typeface="Montserrat"/>
              <a:sym typeface="Montserrat"/>
            </a:endParaRPr>
          </a:p>
        </p:txBody>
      </p:sp>
      <p:sp>
        <p:nvSpPr>
          <p:cNvPr id="1041" name="Google Shape;1041;g70fd50e61e_0_3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70fd50e61e_0_3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1" i="0" lang="en-US" sz="1400" u="none" cap="none" strike="noStrike">
                <a:solidFill>
                  <a:schemeClr val="dk1"/>
                </a:solidFill>
                <a:latin typeface="Montserrat"/>
                <a:ea typeface="Montserrat"/>
                <a:cs typeface="Montserrat"/>
                <a:sym typeface="Montserrat"/>
              </a:rPr>
              <a:t>Creating multiple state variables:</a:t>
            </a:r>
            <a:endParaRPr b="1"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const [totalCount, setCount] = useState(0)</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const [totalLikes, setLikes] = useState(0)</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const [totalDislikes, setDislikes] = useState(0)</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const [videoList, setVideoList] = useState([])</a:t>
            </a:r>
            <a:endParaRPr b="0" i="0" sz="1400" u="none" cap="none" strike="noStrike">
              <a:solidFill>
                <a:schemeClr val="dk1"/>
              </a:solidFill>
              <a:latin typeface="Montserrat"/>
              <a:ea typeface="Montserrat"/>
              <a:cs typeface="Montserrat"/>
              <a:sym typeface="Montserrat"/>
            </a:endParaRPr>
          </a:p>
        </p:txBody>
      </p:sp>
      <p:grpSp>
        <p:nvGrpSpPr>
          <p:cNvPr id="1043" name="Google Shape;1043;g70fd50e61e_0_33"/>
          <p:cNvGrpSpPr/>
          <p:nvPr/>
        </p:nvGrpSpPr>
        <p:grpSpPr>
          <a:xfrm>
            <a:off x="652150" y="4737850"/>
            <a:ext cx="7863100" cy="343800"/>
            <a:chOff x="652150" y="4737850"/>
            <a:chExt cx="7863100" cy="343800"/>
          </a:xfrm>
        </p:grpSpPr>
        <p:sp>
          <p:nvSpPr>
            <p:cNvPr id="1044" name="Google Shape;1044;g70fd50e61e_0_3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045" name="Google Shape;1045;g70fd50e61e_0_3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49" name="Shape 1049"/>
        <p:cNvGrpSpPr/>
        <p:nvPr/>
      </p:nvGrpSpPr>
      <p:grpSpPr>
        <a:xfrm>
          <a:off x="0" y="0"/>
          <a:ext cx="0" cy="0"/>
          <a:chOff x="0" y="0"/>
          <a:chExt cx="0" cy="0"/>
        </a:xfrm>
      </p:grpSpPr>
      <p:sp>
        <p:nvSpPr>
          <p:cNvPr id="1050" name="Google Shape;1050;g70fd50e61e_0_42"/>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Making Side Effects</a:t>
            </a:r>
            <a:endParaRPr b="1" sz="2500">
              <a:solidFill>
                <a:srgbClr val="073763"/>
              </a:solidFill>
              <a:latin typeface="Montserrat"/>
              <a:ea typeface="Montserrat"/>
              <a:cs typeface="Montserrat"/>
              <a:sym typeface="Montserrat"/>
            </a:endParaRPr>
          </a:p>
        </p:txBody>
      </p:sp>
      <p:sp>
        <p:nvSpPr>
          <p:cNvPr id="1051" name="Google Shape;1051;g70fd50e61e_0_4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70fd50e61e_0_4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useEffect(() =&gt;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Axios.get()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.then(() =&gt;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//Update the state here!!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p:txBody>
      </p:sp>
      <p:grpSp>
        <p:nvGrpSpPr>
          <p:cNvPr id="1053" name="Google Shape;1053;g70fd50e61e_0_42"/>
          <p:cNvGrpSpPr/>
          <p:nvPr/>
        </p:nvGrpSpPr>
        <p:grpSpPr>
          <a:xfrm>
            <a:off x="652150" y="4737850"/>
            <a:ext cx="7863100" cy="343800"/>
            <a:chOff x="652150" y="4737850"/>
            <a:chExt cx="7863100" cy="343800"/>
          </a:xfrm>
        </p:grpSpPr>
        <p:sp>
          <p:nvSpPr>
            <p:cNvPr id="1054" name="Google Shape;1054;g70fd50e61e_0_4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055" name="Google Shape;1055;g70fd50e61e_0_4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g41960fbd57_0_13"/>
          <p:cNvSpPr txBox="1"/>
          <p:nvPr/>
        </p:nvSpPr>
        <p:spPr>
          <a:xfrm>
            <a:off x="457200" y="2121600"/>
            <a:ext cx="8229600" cy="90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DEPLOYMENT</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64" name="Shape 1064"/>
        <p:cNvGrpSpPr/>
        <p:nvPr/>
      </p:nvGrpSpPr>
      <p:grpSpPr>
        <a:xfrm>
          <a:off x="0" y="0"/>
          <a:ext cx="0" cy="0"/>
          <a:chOff x="0" y="0"/>
          <a:chExt cx="0" cy="0"/>
        </a:xfrm>
      </p:grpSpPr>
      <p:pic>
        <p:nvPicPr>
          <p:cNvPr id="1065" name="Google Shape;1065;g5f4ac1a848_0_77"/>
          <p:cNvPicPr preferRelativeResize="0"/>
          <p:nvPr/>
        </p:nvPicPr>
        <p:blipFill rotWithShape="1">
          <a:blip r:embed="rId3">
            <a:alphaModFix/>
          </a:blip>
          <a:srcRect b="0" l="0" r="0" t="0"/>
          <a:stretch/>
        </p:blipFill>
        <p:spPr>
          <a:xfrm>
            <a:off x="-21300" y="-11875"/>
            <a:ext cx="9165302" cy="515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02" name="Shape 202"/>
        <p:cNvGrpSpPr/>
        <p:nvPr/>
      </p:nvGrpSpPr>
      <p:grpSpPr>
        <a:xfrm>
          <a:off x="0" y="0"/>
          <a:ext cx="0" cy="0"/>
          <a:chOff x="0" y="0"/>
          <a:chExt cx="0" cy="0"/>
        </a:xfrm>
      </p:grpSpPr>
      <p:sp>
        <p:nvSpPr>
          <p:cNvPr id="203" name="Google Shape;203;g5f0308bde3_0_35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Destructuring</a:t>
            </a:r>
            <a:endParaRPr b="1" sz="2500">
              <a:solidFill>
                <a:srgbClr val="073763"/>
              </a:solidFill>
              <a:latin typeface="Montserrat"/>
              <a:ea typeface="Montserrat"/>
              <a:cs typeface="Montserrat"/>
              <a:sym typeface="Montserrat"/>
            </a:endParaRPr>
          </a:p>
        </p:txBody>
      </p:sp>
      <p:sp>
        <p:nvSpPr>
          <p:cNvPr id="204" name="Google Shape;204;g5f0308bde3_0_35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5f0308bde3_0_35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Destructuring helps to extract array elements and object properties. These extracted values are stored in variables.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var [a, b] = [‘Alpha’, ‘Beta’, ‘Gamma’]</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var {topSpeed, name} = {name: ‘Koenigsegg Agera’, manufacturer: ‘Koenigsegg’, topSpeed: ‘457kmph’}</a:t>
            </a:r>
            <a:endParaRPr b="0" i="0" sz="1400" u="none" cap="none" strike="noStrike">
              <a:solidFill>
                <a:srgbClr val="172746"/>
              </a:solidFill>
              <a:latin typeface="Montserrat"/>
              <a:ea typeface="Montserrat"/>
              <a:cs typeface="Montserrat"/>
              <a:sym typeface="Montserrat"/>
            </a:endParaRPr>
          </a:p>
        </p:txBody>
      </p:sp>
      <p:grpSp>
        <p:nvGrpSpPr>
          <p:cNvPr id="206" name="Google Shape;206;g5f0308bde3_0_359"/>
          <p:cNvGrpSpPr/>
          <p:nvPr/>
        </p:nvGrpSpPr>
        <p:grpSpPr>
          <a:xfrm>
            <a:off x="652150" y="4737850"/>
            <a:ext cx="7863100" cy="343800"/>
            <a:chOff x="652150" y="4737850"/>
            <a:chExt cx="7863100" cy="343800"/>
          </a:xfrm>
        </p:grpSpPr>
        <p:sp>
          <p:nvSpPr>
            <p:cNvPr id="207" name="Google Shape;207;g5f0308bde3_0_35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208" name="Google Shape;208;g5f0308bde3_0_35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69" name="Shape 1069"/>
        <p:cNvGrpSpPr/>
        <p:nvPr/>
      </p:nvGrpSpPr>
      <p:grpSpPr>
        <a:xfrm>
          <a:off x="0" y="0"/>
          <a:ext cx="0" cy="0"/>
          <a:chOff x="0" y="0"/>
          <a:chExt cx="0" cy="0"/>
        </a:xfrm>
      </p:grpSpPr>
      <p:sp>
        <p:nvSpPr>
          <p:cNvPr id="1070" name="Google Shape;1070;g41960fbd57_0_6"/>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Hosting with Firebase</a:t>
            </a:r>
            <a:endParaRPr b="1" sz="2500">
              <a:solidFill>
                <a:srgbClr val="073763"/>
              </a:solidFill>
              <a:latin typeface="Montserrat"/>
              <a:ea typeface="Montserrat"/>
              <a:cs typeface="Montserrat"/>
              <a:sym typeface="Montserrat"/>
            </a:endParaRPr>
          </a:p>
        </p:txBody>
      </p:sp>
      <p:sp>
        <p:nvSpPr>
          <p:cNvPr id="1071" name="Google Shape;1071;g41960fbd57_0_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41960fbd57_0_6"/>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host your React App with Firebase, please follow these commands.</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Run command </a:t>
            </a:r>
            <a:r>
              <a:rPr b="0" i="1" lang="en-US" sz="1400" u="none" cap="none" strike="noStrike">
                <a:solidFill>
                  <a:schemeClr val="dk1"/>
                </a:solidFill>
                <a:latin typeface="Montserrat"/>
                <a:ea typeface="Montserrat"/>
                <a:cs typeface="Montserrat"/>
                <a:sym typeface="Montserrat"/>
              </a:rPr>
              <a:t>npm install -g firebase-tools</a:t>
            </a:r>
            <a:r>
              <a:rPr b="0" i="0" lang="en-US" sz="1400" u="none" cap="none" strike="noStrike">
                <a:solidFill>
                  <a:schemeClr val="dk1"/>
                </a:solidFill>
                <a:latin typeface="Montserrat"/>
                <a:ea typeface="Montserrat"/>
                <a:cs typeface="Montserrat"/>
                <a:sym typeface="Montserrat"/>
              </a:rPr>
              <a:t> to install firebase-cli.</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Go to your project directory.</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Run command </a:t>
            </a:r>
            <a:r>
              <a:rPr b="0" i="1" lang="en-US" sz="1400" u="none" cap="none" strike="noStrike">
                <a:solidFill>
                  <a:schemeClr val="dk1"/>
                </a:solidFill>
                <a:latin typeface="Montserrat"/>
                <a:ea typeface="Montserrat"/>
                <a:cs typeface="Montserrat"/>
                <a:sym typeface="Montserrat"/>
              </a:rPr>
              <a:t>firebase login</a:t>
            </a:r>
            <a:r>
              <a:rPr b="0" i="0" lang="en-US" sz="1400" u="none" cap="none" strike="noStrike">
                <a:solidFill>
                  <a:schemeClr val="dk1"/>
                </a:solidFill>
                <a:latin typeface="Montserrat"/>
                <a:ea typeface="Montserrat"/>
                <a:cs typeface="Montserrat"/>
                <a:sym typeface="Montserrat"/>
              </a:rPr>
              <a:t> to login your firebase account in firebase-cli.</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Run command </a:t>
            </a:r>
            <a:r>
              <a:rPr b="0" i="1" lang="en-US" sz="1400" u="none" cap="none" strike="noStrike">
                <a:solidFill>
                  <a:schemeClr val="dk1"/>
                </a:solidFill>
                <a:latin typeface="Montserrat"/>
                <a:ea typeface="Montserrat"/>
                <a:cs typeface="Montserrat"/>
                <a:sym typeface="Montserrat"/>
              </a:rPr>
              <a:t>firebase init</a:t>
            </a:r>
            <a:r>
              <a:rPr b="0" i="0" lang="en-US" sz="1400" u="none" cap="none" strike="noStrike">
                <a:solidFill>
                  <a:schemeClr val="dk1"/>
                </a:solidFill>
                <a:latin typeface="Montserrat"/>
                <a:ea typeface="Montserrat"/>
                <a:cs typeface="Montserrat"/>
                <a:sym typeface="Montserrat"/>
              </a:rPr>
              <a:t> to initialize firebase for your project -&gt; Choose hosting -&gt; Choose your firebase project -&gt; Add path to your directory where you have code for deployment(build) -&gt; Select whether it's a SPA(Select Yes) -&gt; Select No to prevent firebase from overriding your index.html.</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Run command </a:t>
            </a:r>
            <a:r>
              <a:rPr b="0" i="1" lang="en-US" sz="1400" u="none" cap="none" strike="noStrike">
                <a:solidFill>
                  <a:schemeClr val="dk1"/>
                </a:solidFill>
                <a:latin typeface="Montserrat"/>
                <a:ea typeface="Montserrat"/>
                <a:cs typeface="Montserrat"/>
                <a:sym typeface="Montserrat"/>
              </a:rPr>
              <a:t>firebase serve</a:t>
            </a:r>
            <a:r>
              <a:rPr b="0" i="0" lang="en-US" sz="1400" u="none" cap="none" strike="noStrike">
                <a:solidFill>
                  <a:schemeClr val="dk1"/>
                </a:solidFill>
                <a:latin typeface="Montserrat"/>
                <a:ea typeface="Montserrat"/>
                <a:cs typeface="Montserrat"/>
                <a:sym typeface="Montserrat"/>
              </a:rPr>
              <a:t> to check if everything is configured properly.</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Run command </a:t>
            </a:r>
            <a:r>
              <a:rPr b="0" i="1" lang="en-US" sz="1400" u="none" cap="none" strike="noStrike">
                <a:solidFill>
                  <a:schemeClr val="dk1"/>
                </a:solidFill>
                <a:latin typeface="Montserrat"/>
                <a:ea typeface="Montserrat"/>
                <a:cs typeface="Montserrat"/>
                <a:sym typeface="Montserrat"/>
              </a:rPr>
              <a:t>firebase deploy</a:t>
            </a:r>
            <a:r>
              <a:rPr b="0" i="0" lang="en-US" sz="1400" u="none" cap="none" strike="noStrike">
                <a:solidFill>
                  <a:schemeClr val="dk1"/>
                </a:solidFill>
                <a:latin typeface="Montserrat"/>
                <a:ea typeface="Montserrat"/>
                <a:cs typeface="Montserrat"/>
                <a:sym typeface="Montserrat"/>
              </a:rPr>
              <a:t> to deploy your website.</a:t>
            </a:r>
            <a:endParaRPr b="0" i="0" sz="1400" u="none" cap="none" strike="noStrike">
              <a:solidFill>
                <a:schemeClr val="dk1"/>
              </a:solidFill>
              <a:latin typeface="Montserrat"/>
              <a:ea typeface="Montserrat"/>
              <a:cs typeface="Montserrat"/>
              <a:sym typeface="Montserrat"/>
            </a:endParaRPr>
          </a:p>
        </p:txBody>
      </p:sp>
      <p:grpSp>
        <p:nvGrpSpPr>
          <p:cNvPr id="1073" name="Google Shape;1073;g41960fbd57_0_6"/>
          <p:cNvGrpSpPr/>
          <p:nvPr/>
        </p:nvGrpSpPr>
        <p:grpSpPr>
          <a:xfrm>
            <a:off x="652150" y="4737850"/>
            <a:ext cx="7863100" cy="343800"/>
            <a:chOff x="652150" y="4737850"/>
            <a:chExt cx="7863100" cy="343800"/>
          </a:xfrm>
        </p:grpSpPr>
        <p:sp>
          <p:nvSpPr>
            <p:cNvPr id="1074" name="Google Shape;1074;g41960fbd57_0_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075" name="Google Shape;1075;g41960fbd57_0_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g794b11293e_0_79"/>
          <p:cNvSpPr txBox="1"/>
          <p:nvPr/>
        </p:nvSpPr>
        <p:spPr>
          <a:xfrm>
            <a:off x="457200" y="2112450"/>
            <a:ext cx="8229600" cy="9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WEBPACK</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84" name="Shape 1084"/>
        <p:cNvGrpSpPr/>
        <p:nvPr/>
      </p:nvGrpSpPr>
      <p:grpSpPr>
        <a:xfrm>
          <a:off x="0" y="0"/>
          <a:ext cx="0" cy="0"/>
          <a:chOff x="0" y="0"/>
          <a:chExt cx="0" cy="0"/>
        </a:xfrm>
      </p:grpSpPr>
      <p:sp>
        <p:nvSpPr>
          <p:cNvPr id="1085" name="Google Shape;1085;g41960fbd57_0_5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Webpack?</a:t>
            </a:r>
            <a:endParaRPr b="1" sz="2500">
              <a:solidFill>
                <a:srgbClr val="073763"/>
              </a:solidFill>
              <a:latin typeface="Montserrat"/>
              <a:ea typeface="Montserrat"/>
              <a:cs typeface="Montserrat"/>
              <a:sym typeface="Montserrat"/>
            </a:endParaRPr>
          </a:p>
        </p:txBody>
      </p:sp>
      <p:sp>
        <p:nvSpPr>
          <p:cNvPr id="1086" name="Google Shape;1086;g41960fbd57_0_5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41960fbd57_0_54"/>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Webpack is an open-source JavaScript module bundler.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It is a module bundler primarily for JavaScript, but it can transform front-end assets like HTML, CSS, and images if the corresponding plugins are included.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It takes modules with dependencies and generates static assets representing those modules.</a:t>
            </a:r>
            <a:endParaRPr b="0" i="0" sz="1400" u="none" cap="none" strike="noStrike">
              <a:solidFill>
                <a:schemeClr val="dk1"/>
              </a:solidFill>
              <a:latin typeface="Montserrat"/>
              <a:ea typeface="Montserrat"/>
              <a:cs typeface="Montserrat"/>
              <a:sym typeface="Montserrat"/>
            </a:endParaRPr>
          </a:p>
        </p:txBody>
      </p:sp>
      <p:grpSp>
        <p:nvGrpSpPr>
          <p:cNvPr id="1088" name="Google Shape;1088;g41960fbd57_0_54"/>
          <p:cNvGrpSpPr/>
          <p:nvPr/>
        </p:nvGrpSpPr>
        <p:grpSpPr>
          <a:xfrm>
            <a:off x="652150" y="4737850"/>
            <a:ext cx="7863100" cy="343800"/>
            <a:chOff x="652150" y="4737850"/>
            <a:chExt cx="7863100" cy="343800"/>
          </a:xfrm>
        </p:grpSpPr>
        <p:sp>
          <p:nvSpPr>
            <p:cNvPr id="1089" name="Google Shape;1089;g41960fbd57_0_5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090" name="Google Shape;1090;g41960fbd57_0_5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94" name="Shape 1094"/>
        <p:cNvGrpSpPr/>
        <p:nvPr/>
      </p:nvGrpSpPr>
      <p:grpSpPr>
        <a:xfrm>
          <a:off x="0" y="0"/>
          <a:ext cx="0" cy="0"/>
          <a:chOff x="0" y="0"/>
          <a:chExt cx="0" cy="0"/>
        </a:xfrm>
      </p:grpSpPr>
      <p:sp>
        <p:nvSpPr>
          <p:cNvPr id="1095" name="Google Shape;1095;g41960fbd57_0_17"/>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p:txBody>
      </p:sp>
      <p:pic>
        <p:nvPicPr>
          <p:cNvPr id="1096" name="Google Shape;1096;g41960fbd57_0_1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00" name="Shape 1100"/>
        <p:cNvGrpSpPr/>
        <p:nvPr/>
      </p:nvGrpSpPr>
      <p:grpSpPr>
        <a:xfrm>
          <a:off x="0" y="0"/>
          <a:ext cx="0" cy="0"/>
          <a:chOff x="0" y="0"/>
          <a:chExt cx="0" cy="0"/>
        </a:xfrm>
      </p:grpSpPr>
      <p:sp>
        <p:nvSpPr>
          <p:cNvPr id="1101" name="Google Shape;1101;g41960fbd57_0_2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41960fbd57_0_25"/>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p:txBody>
      </p:sp>
      <p:pic>
        <p:nvPicPr>
          <p:cNvPr id="1103" name="Google Shape;1103;g41960fbd57_0_25"/>
          <p:cNvPicPr preferRelativeResize="0"/>
          <p:nvPr/>
        </p:nvPicPr>
        <p:blipFill rotWithShape="1">
          <a:blip r:embed="rId3">
            <a:alphaModFix/>
          </a:blip>
          <a:srcRect b="0" l="0" r="0" t="0"/>
          <a:stretch/>
        </p:blipFill>
        <p:spPr>
          <a:xfrm>
            <a:off x="-21300" y="0"/>
            <a:ext cx="9165302" cy="5155483"/>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07" name="Shape 1107"/>
        <p:cNvGrpSpPr/>
        <p:nvPr/>
      </p:nvGrpSpPr>
      <p:grpSpPr>
        <a:xfrm>
          <a:off x="0" y="0"/>
          <a:ext cx="0" cy="0"/>
          <a:chOff x="0" y="0"/>
          <a:chExt cx="0" cy="0"/>
        </a:xfrm>
      </p:grpSpPr>
      <p:sp>
        <p:nvSpPr>
          <p:cNvPr id="1108" name="Google Shape;1108;g41960fbd57_0_3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41960fbd57_0_32"/>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p:txBody>
      </p:sp>
      <p:pic>
        <p:nvPicPr>
          <p:cNvPr id="1110" name="Google Shape;1110;g41960fbd57_0_32"/>
          <p:cNvPicPr preferRelativeResize="0"/>
          <p:nvPr/>
        </p:nvPicPr>
        <p:blipFill rotWithShape="1">
          <a:blip r:embed="rId3">
            <a:alphaModFix/>
          </a:blip>
          <a:srcRect b="0" l="0" r="0" t="0"/>
          <a:stretch/>
        </p:blipFill>
        <p:spPr>
          <a:xfrm>
            <a:off x="-21300" y="-8153"/>
            <a:ext cx="9165302" cy="515548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14" name="Shape 1114"/>
        <p:cNvGrpSpPr/>
        <p:nvPr/>
      </p:nvGrpSpPr>
      <p:grpSpPr>
        <a:xfrm>
          <a:off x="0" y="0"/>
          <a:ext cx="0" cy="0"/>
          <a:chOff x="0" y="0"/>
          <a:chExt cx="0" cy="0"/>
        </a:xfrm>
      </p:grpSpPr>
      <p:sp>
        <p:nvSpPr>
          <p:cNvPr id="1115" name="Google Shape;1115;g41960fbd57_0_3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41960fbd57_0_39"/>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p:txBody>
      </p:sp>
      <p:pic>
        <p:nvPicPr>
          <p:cNvPr id="1117" name="Google Shape;1117;g41960fbd57_0_39"/>
          <p:cNvPicPr preferRelativeResize="0"/>
          <p:nvPr/>
        </p:nvPicPr>
        <p:blipFill rotWithShape="1">
          <a:blip r:embed="rId3">
            <a:alphaModFix/>
          </a:blip>
          <a:srcRect b="0" l="8537" r="8411" t="0"/>
          <a:stretch/>
        </p:blipFill>
        <p:spPr>
          <a:xfrm>
            <a:off x="-21300" y="-161925"/>
            <a:ext cx="9165301" cy="53054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21" name="Shape 1121"/>
        <p:cNvGrpSpPr/>
        <p:nvPr/>
      </p:nvGrpSpPr>
      <p:grpSpPr>
        <a:xfrm>
          <a:off x="0" y="0"/>
          <a:ext cx="0" cy="0"/>
          <a:chOff x="0" y="0"/>
          <a:chExt cx="0" cy="0"/>
        </a:xfrm>
      </p:grpSpPr>
      <p:sp>
        <p:nvSpPr>
          <p:cNvPr id="1122" name="Google Shape;1122;g41960fbd57_0_4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41960fbd57_0_47"/>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p:txBody>
      </p:sp>
      <p:pic>
        <p:nvPicPr>
          <p:cNvPr id="1124" name="Google Shape;1124;g41960fbd57_0_47"/>
          <p:cNvPicPr preferRelativeResize="0"/>
          <p:nvPr/>
        </p:nvPicPr>
        <p:blipFill rotWithShape="1">
          <a:blip r:embed="rId3">
            <a:alphaModFix/>
          </a:blip>
          <a:srcRect b="0" l="7264" r="7272" t="0"/>
          <a:stretch/>
        </p:blipFill>
        <p:spPr>
          <a:xfrm>
            <a:off x="-21300" y="0"/>
            <a:ext cx="9165301" cy="51434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g7b82682f9d_0_5"/>
          <p:cNvSpPr txBox="1"/>
          <p:nvPr/>
        </p:nvSpPr>
        <p:spPr>
          <a:xfrm>
            <a:off x="457200" y="2112450"/>
            <a:ext cx="8229600" cy="9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TESTING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33" name="Shape 1133"/>
        <p:cNvGrpSpPr/>
        <p:nvPr/>
      </p:nvGrpSpPr>
      <p:grpSpPr>
        <a:xfrm>
          <a:off x="0" y="0"/>
          <a:ext cx="0" cy="0"/>
          <a:chOff x="0" y="0"/>
          <a:chExt cx="0" cy="0"/>
        </a:xfrm>
      </p:grpSpPr>
      <p:sp>
        <p:nvSpPr>
          <p:cNvPr id="1134" name="Google Shape;1134;g7b82682f9d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5" name="Google Shape;1135;g7b82682f9d_0_0"/>
          <p:cNvPicPr preferRelativeResize="0"/>
          <p:nvPr/>
        </p:nvPicPr>
        <p:blipFill rotWithShape="1">
          <a:blip r:embed="rId3">
            <a:alphaModFix/>
          </a:blip>
          <a:srcRect b="0" l="7840" r="-7840" t="0"/>
          <a:stretch/>
        </p:blipFill>
        <p:spPr>
          <a:xfrm>
            <a:off x="-21250" y="10716"/>
            <a:ext cx="9942900"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12" name="Shape 212"/>
        <p:cNvGrpSpPr/>
        <p:nvPr/>
      </p:nvGrpSpPr>
      <p:grpSpPr>
        <a:xfrm>
          <a:off x="0" y="0"/>
          <a:ext cx="0" cy="0"/>
          <a:chOff x="0" y="0"/>
          <a:chExt cx="0" cy="0"/>
        </a:xfrm>
      </p:grpSpPr>
      <p:sp>
        <p:nvSpPr>
          <p:cNvPr id="213" name="Google Shape;213;g5f0308bde3_0_37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Array Functions</a:t>
            </a:r>
            <a:endParaRPr b="1" sz="2500">
              <a:solidFill>
                <a:srgbClr val="073763"/>
              </a:solidFill>
              <a:latin typeface="Montserrat"/>
              <a:ea typeface="Montserrat"/>
              <a:cs typeface="Montserrat"/>
              <a:sym typeface="Montserrat"/>
            </a:endParaRPr>
          </a:p>
        </p:txBody>
      </p:sp>
      <p:sp>
        <p:nvSpPr>
          <p:cNvPr id="214" name="Google Shape;214;g5f0308bde3_0_37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5f0308bde3_0_37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There are many array functions but here are some which are used very often during React development - map(), reduce() and filter().</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map() - Used to iterate list items. Accepts a callback function which runs on all the items. It returns an array with same length as the initial array.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reduce() - Used to iterate list or object items. Accepts two parameter an accumulator and a callback function. But instead of returning the result to array, it passes it to the next item.</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filter() - Used to filter out data from a list. It returns an array with the filtered data.</a:t>
            </a:r>
            <a:endParaRPr b="0" i="0" sz="1400" u="none" cap="none" strike="noStrike">
              <a:solidFill>
                <a:srgbClr val="172746"/>
              </a:solidFill>
              <a:latin typeface="Montserrat"/>
              <a:ea typeface="Montserrat"/>
              <a:cs typeface="Montserrat"/>
              <a:sym typeface="Montserrat"/>
            </a:endParaRPr>
          </a:p>
        </p:txBody>
      </p:sp>
      <p:grpSp>
        <p:nvGrpSpPr>
          <p:cNvPr id="216" name="Google Shape;216;g5f0308bde3_0_371"/>
          <p:cNvGrpSpPr/>
          <p:nvPr/>
        </p:nvGrpSpPr>
        <p:grpSpPr>
          <a:xfrm>
            <a:off x="652150" y="4737850"/>
            <a:ext cx="7863100" cy="343800"/>
            <a:chOff x="652150" y="4737850"/>
            <a:chExt cx="7863100" cy="343800"/>
          </a:xfrm>
        </p:grpSpPr>
        <p:sp>
          <p:nvSpPr>
            <p:cNvPr id="217" name="Google Shape;217;g5f0308bde3_0_37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218" name="Google Shape;218;g5f0308bde3_0_37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41960fbd57_0_62"/>
          <p:cNvSpPr txBox="1"/>
          <p:nvPr/>
        </p:nvSpPr>
        <p:spPr>
          <a:xfrm>
            <a:off x="457200" y="2112450"/>
            <a:ext cx="8229600" cy="9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KEEP LEARNING!!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22" name="Shape 222"/>
        <p:cNvGrpSpPr/>
        <p:nvPr/>
      </p:nvGrpSpPr>
      <p:grpSpPr>
        <a:xfrm>
          <a:off x="0" y="0"/>
          <a:ext cx="0" cy="0"/>
          <a:chOff x="0" y="0"/>
          <a:chExt cx="0" cy="0"/>
        </a:xfrm>
      </p:grpSpPr>
      <p:sp>
        <p:nvSpPr>
          <p:cNvPr id="223" name="Google Shape;223;g794b11293e_0_1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Array Functions: Syntax</a:t>
            </a:r>
            <a:endParaRPr b="1" sz="2500">
              <a:solidFill>
                <a:srgbClr val="073763"/>
              </a:solidFill>
              <a:latin typeface="Montserrat"/>
              <a:ea typeface="Montserrat"/>
              <a:cs typeface="Montserrat"/>
              <a:sym typeface="Montserrat"/>
            </a:endParaRPr>
          </a:p>
        </p:txBody>
      </p:sp>
      <p:sp>
        <p:nvSpPr>
          <p:cNvPr id="224" name="Google Shape;224;g794b11293e_0_1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794b11293e_0_15"/>
          <p:cNvSpPr txBox="1"/>
          <p:nvPr/>
        </p:nvSpPr>
        <p:spPr>
          <a:xfrm>
            <a:off x="593150" y="5974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resultingArr = arr.</a:t>
            </a:r>
            <a:r>
              <a:rPr b="1" i="0" lang="en-US" sz="1400" u="none" cap="none" strike="noStrike">
                <a:solidFill>
                  <a:srgbClr val="172746"/>
                </a:solidFill>
                <a:latin typeface="Montserrat"/>
                <a:ea typeface="Montserrat"/>
                <a:cs typeface="Montserrat"/>
                <a:sym typeface="Montserrat"/>
              </a:rPr>
              <a:t>map</a:t>
            </a:r>
            <a:r>
              <a:rPr b="0" i="0" lang="en-US" sz="1400" u="none" cap="none" strike="noStrike">
                <a:solidFill>
                  <a:srgbClr val="172746"/>
                </a:solidFill>
                <a:latin typeface="Montserrat"/>
                <a:ea typeface="Montserrat"/>
                <a:cs typeface="Montserrat"/>
                <a:sym typeface="Montserrat"/>
              </a:rPr>
              <a:t>((item, pos)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    return resultingArr;</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400"/>
              <a:buFont typeface="Arial"/>
              <a:buNone/>
            </a:pPr>
            <a:r>
              <a:rPr b="0" i="0" lang="en-US" sz="1400" u="none" cap="none" strike="noStrike">
                <a:solidFill>
                  <a:srgbClr val="172746"/>
                </a:solidFill>
                <a:latin typeface="Montserrat"/>
                <a:ea typeface="Montserrat"/>
                <a:cs typeface="Montserrat"/>
                <a:sym typeface="Montserrat"/>
              </a:rPr>
              <a:t>const resultingArr = arr.</a:t>
            </a:r>
            <a:r>
              <a:rPr b="1" i="0" lang="en-US" sz="1400" u="none" cap="none" strike="noStrike">
                <a:solidFill>
                  <a:srgbClr val="172746"/>
                </a:solidFill>
                <a:latin typeface="Montserrat"/>
                <a:ea typeface="Montserrat"/>
                <a:cs typeface="Montserrat"/>
                <a:sym typeface="Montserrat"/>
              </a:rPr>
              <a:t>reduce</a:t>
            </a:r>
            <a:r>
              <a:rPr b="0" i="0" lang="en-US" sz="1400" u="none" cap="none" strike="noStrike">
                <a:solidFill>
                  <a:srgbClr val="172746"/>
                </a:solidFill>
                <a:latin typeface="Montserrat"/>
                <a:ea typeface="Montserrat"/>
                <a:cs typeface="Montserrat"/>
                <a:sym typeface="Montserrat"/>
              </a:rPr>
              <a:t>((accumulator, item)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return accumulator + item.property;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0);</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400"/>
              <a:buFont typeface="Arial"/>
              <a:buNone/>
            </a:pPr>
            <a:r>
              <a:rPr b="0" i="0" lang="en-US" sz="1400" u="none" cap="none" strike="noStrike">
                <a:solidFill>
                  <a:srgbClr val="172746"/>
                </a:solidFill>
                <a:latin typeface="Montserrat"/>
                <a:ea typeface="Montserrat"/>
                <a:cs typeface="Montserrat"/>
                <a:sym typeface="Montserrat"/>
              </a:rPr>
              <a:t>const resultingArr = arr.</a:t>
            </a:r>
            <a:r>
              <a:rPr b="1" i="0" lang="en-US" sz="1400" u="none" cap="none" strike="noStrike">
                <a:solidFill>
                  <a:srgbClr val="172746"/>
                </a:solidFill>
                <a:latin typeface="Montserrat"/>
                <a:ea typeface="Montserrat"/>
                <a:cs typeface="Montserrat"/>
                <a:sym typeface="Montserrat"/>
              </a:rPr>
              <a:t>filter</a:t>
            </a:r>
            <a:r>
              <a:rPr b="0" i="0" lang="en-US" sz="1400" u="none" cap="none" strike="noStrike">
                <a:solidFill>
                  <a:srgbClr val="172746"/>
                </a:solidFill>
                <a:latin typeface="Montserrat"/>
                <a:ea typeface="Montserrat"/>
                <a:cs typeface="Montserrat"/>
                <a:sym typeface="Montserrat"/>
              </a:rPr>
              <a:t>(item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return true/false;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400"/>
              <a:buFont typeface="Arial"/>
              <a:buNone/>
            </a:pPr>
            <a:r>
              <a:t/>
            </a:r>
            <a:endParaRPr b="0" i="0" sz="1400" u="none" cap="none" strike="noStrike">
              <a:solidFill>
                <a:srgbClr val="172746"/>
              </a:solidFill>
              <a:latin typeface="Montserrat"/>
              <a:ea typeface="Montserrat"/>
              <a:cs typeface="Montserrat"/>
              <a:sym typeface="Montserrat"/>
            </a:endParaRPr>
          </a:p>
        </p:txBody>
      </p:sp>
      <p:grpSp>
        <p:nvGrpSpPr>
          <p:cNvPr id="226" name="Google Shape;226;g794b11293e_0_15"/>
          <p:cNvGrpSpPr/>
          <p:nvPr/>
        </p:nvGrpSpPr>
        <p:grpSpPr>
          <a:xfrm>
            <a:off x="652150" y="4737850"/>
            <a:ext cx="7863100" cy="343800"/>
            <a:chOff x="652150" y="4737850"/>
            <a:chExt cx="7863100" cy="343800"/>
          </a:xfrm>
        </p:grpSpPr>
        <p:sp>
          <p:nvSpPr>
            <p:cNvPr id="227" name="Google Shape;227;g794b11293e_0_1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228" name="Google Shape;228;g794b11293e_0_1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32" name="Shape 232"/>
        <p:cNvGrpSpPr/>
        <p:nvPr/>
      </p:nvGrpSpPr>
      <p:grpSpPr>
        <a:xfrm>
          <a:off x="0" y="0"/>
          <a:ext cx="0" cy="0"/>
          <a:chOff x="0" y="0"/>
          <a:chExt cx="0" cy="0"/>
        </a:xfrm>
      </p:grpSpPr>
      <p:sp>
        <p:nvSpPr>
          <p:cNvPr id="233" name="Google Shape;233;g7cc59e2f6c_0_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Callbacks</a:t>
            </a:r>
            <a:endParaRPr b="1" sz="2500">
              <a:solidFill>
                <a:srgbClr val="073763"/>
              </a:solidFill>
              <a:latin typeface="Montserrat"/>
              <a:ea typeface="Montserrat"/>
              <a:cs typeface="Montserrat"/>
              <a:sym typeface="Montserrat"/>
            </a:endParaRPr>
          </a:p>
        </p:txBody>
      </p:sp>
      <p:sp>
        <p:nvSpPr>
          <p:cNvPr id="234" name="Google Shape;234;g7cc59e2f6c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7cc59e2f6c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In JavaScript the code is executed line-by-line in a sequence so when we run a parallel operation or asynchronous operation like fetching data from backend, JavaScript doesn't waits for the response it simply executes the next line of code. So, we give the asynchronous operation a function to call when it is completed. This function is called a callback function.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example,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$.get('some-url', callbackFunc);</a:t>
            </a:r>
            <a:endParaRPr b="0" i="0" sz="1400" u="none" cap="none" strike="noStrike">
              <a:solidFill>
                <a:srgbClr val="172746"/>
              </a:solidFill>
              <a:latin typeface="Montserrat"/>
              <a:ea typeface="Montserrat"/>
              <a:cs typeface="Montserrat"/>
              <a:sym typeface="Montserrat"/>
            </a:endParaRPr>
          </a:p>
        </p:txBody>
      </p:sp>
      <p:grpSp>
        <p:nvGrpSpPr>
          <p:cNvPr id="236" name="Google Shape;236;g7cc59e2f6c_0_0"/>
          <p:cNvGrpSpPr/>
          <p:nvPr/>
        </p:nvGrpSpPr>
        <p:grpSpPr>
          <a:xfrm>
            <a:off x="652150" y="4737850"/>
            <a:ext cx="7863100" cy="343800"/>
            <a:chOff x="652150" y="4737850"/>
            <a:chExt cx="7863100" cy="343800"/>
          </a:xfrm>
        </p:grpSpPr>
        <p:sp>
          <p:nvSpPr>
            <p:cNvPr id="237" name="Google Shape;237;g7cc59e2f6c_0_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238" name="Google Shape;238;g7cc59e2f6c_0_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42" name="Shape 242"/>
        <p:cNvGrpSpPr/>
        <p:nvPr/>
      </p:nvGrpSpPr>
      <p:grpSpPr>
        <a:xfrm>
          <a:off x="0" y="0"/>
          <a:ext cx="0" cy="0"/>
          <a:chOff x="0" y="0"/>
          <a:chExt cx="0" cy="0"/>
        </a:xfrm>
      </p:grpSpPr>
      <p:sp>
        <p:nvSpPr>
          <p:cNvPr id="243" name="Google Shape;243;g7cc59e2f6c_0_1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Nested Callbacks</a:t>
            </a:r>
            <a:endParaRPr b="1" sz="2500">
              <a:solidFill>
                <a:srgbClr val="073763"/>
              </a:solidFill>
              <a:latin typeface="Montserrat"/>
              <a:ea typeface="Montserrat"/>
              <a:cs typeface="Montserrat"/>
              <a:sym typeface="Montserrat"/>
            </a:endParaRPr>
          </a:p>
        </p:txBody>
      </p:sp>
      <p:sp>
        <p:nvSpPr>
          <p:cNvPr id="244" name="Google Shape;244;g7cc59e2f6c_0_1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7cc59e2f6c_0_1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The get() method provided by jquery is an asynchronous function. It runs in parallel to the main program flow. It sends a call to the backend and whenever the response is received, it runs the callback function. And it works perfectly fine.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But now let's say, the call returns a list of IDs and you need to send another call to the backend to get details for a specific ID.</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How would you do it??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You cannot write it after the get() method because you have no way of knowing when the response is received. So your only option is to put the details call inside the first callback function.</a:t>
            </a:r>
            <a:endParaRPr b="0" i="0" sz="1400" u="none" cap="none" strike="noStrike">
              <a:solidFill>
                <a:srgbClr val="172746"/>
              </a:solidFill>
              <a:latin typeface="Montserrat"/>
              <a:ea typeface="Montserrat"/>
              <a:cs typeface="Montserrat"/>
              <a:sym typeface="Montserrat"/>
            </a:endParaRPr>
          </a:p>
        </p:txBody>
      </p:sp>
      <p:grpSp>
        <p:nvGrpSpPr>
          <p:cNvPr id="246" name="Google Shape;246;g7cc59e2f6c_0_10"/>
          <p:cNvGrpSpPr/>
          <p:nvPr/>
        </p:nvGrpSpPr>
        <p:grpSpPr>
          <a:xfrm>
            <a:off x="652150" y="4737850"/>
            <a:ext cx="7863100" cy="343800"/>
            <a:chOff x="652150" y="4737850"/>
            <a:chExt cx="7863100" cy="343800"/>
          </a:xfrm>
        </p:grpSpPr>
        <p:sp>
          <p:nvSpPr>
            <p:cNvPr id="247" name="Google Shape;247;g7cc59e2f6c_0_1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248" name="Google Shape;248;g7cc59e2f6c_0_1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52" name="Shape 252"/>
        <p:cNvGrpSpPr/>
        <p:nvPr/>
      </p:nvGrpSpPr>
      <p:grpSpPr>
        <a:xfrm>
          <a:off x="0" y="0"/>
          <a:ext cx="0" cy="0"/>
          <a:chOff x="0" y="0"/>
          <a:chExt cx="0" cy="0"/>
        </a:xfrm>
      </p:grpSpPr>
      <p:sp>
        <p:nvSpPr>
          <p:cNvPr id="253" name="Google Shape;253;g7cc59e2f6c_0_2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Callback Hell!!</a:t>
            </a:r>
            <a:endParaRPr b="1" sz="2500">
              <a:solidFill>
                <a:srgbClr val="073763"/>
              </a:solidFill>
              <a:latin typeface="Montserrat"/>
              <a:ea typeface="Montserrat"/>
              <a:cs typeface="Montserrat"/>
              <a:sym typeface="Montserrat"/>
            </a:endParaRPr>
          </a:p>
        </p:txBody>
      </p:sp>
      <p:sp>
        <p:nvSpPr>
          <p:cNvPr id="254" name="Google Shape;254;g7cc59e2f6c_0_2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7cc59e2f6c_0_2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 hope you are starting to notice that when you have a callback inside a callback like this, the code starts to get less readable and a more messy. This is known as </a:t>
            </a:r>
            <a:r>
              <a:rPr b="1" i="0" lang="en-US" sz="1400" u="none" cap="none" strike="noStrike">
                <a:solidFill>
                  <a:srgbClr val="172746"/>
                </a:solidFill>
                <a:latin typeface="Montserrat"/>
                <a:ea typeface="Montserrat"/>
                <a:cs typeface="Montserrat"/>
                <a:sym typeface="Montserrat"/>
              </a:rPr>
              <a:t>callback hell.</a:t>
            </a:r>
            <a:endParaRPr b="1" i="0" sz="1400" u="none" cap="none" strike="noStrike">
              <a:solidFill>
                <a:srgbClr val="172746"/>
              </a:solidFill>
              <a:latin typeface="Montserrat"/>
              <a:ea typeface="Montserrat"/>
              <a:cs typeface="Montserrat"/>
              <a:sym typeface="Montserrat"/>
            </a:endParaRPr>
          </a:p>
        </p:txBody>
      </p:sp>
      <p:grpSp>
        <p:nvGrpSpPr>
          <p:cNvPr id="256" name="Google Shape;256;g7cc59e2f6c_0_20"/>
          <p:cNvGrpSpPr/>
          <p:nvPr/>
        </p:nvGrpSpPr>
        <p:grpSpPr>
          <a:xfrm>
            <a:off x="652150" y="4737850"/>
            <a:ext cx="7863100" cy="343800"/>
            <a:chOff x="652150" y="4737850"/>
            <a:chExt cx="7863100" cy="343800"/>
          </a:xfrm>
        </p:grpSpPr>
        <p:sp>
          <p:nvSpPr>
            <p:cNvPr id="257" name="Google Shape;257;g7cc59e2f6c_0_2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258" name="Google Shape;258;g7cc59e2f6c_0_2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62" name="Shape 262"/>
        <p:cNvGrpSpPr/>
        <p:nvPr/>
      </p:nvGrpSpPr>
      <p:grpSpPr>
        <a:xfrm>
          <a:off x="0" y="0"/>
          <a:ext cx="0" cy="0"/>
          <a:chOff x="0" y="0"/>
          <a:chExt cx="0" cy="0"/>
        </a:xfrm>
      </p:grpSpPr>
      <p:sp>
        <p:nvSpPr>
          <p:cNvPr id="263" name="Google Shape;263;g5e65c9e71d_0_24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Promises</a:t>
            </a:r>
            <a:endParaRPr b="1" sz="2500">
              <a:solidFill>
                <a:srgbClr val="073763"/>
              </a:solidFill>
              <a:latin typeface="Montserrat"/>
              <a:ea typeface="Montserrat"/>
              <a:cs typeface="Montserrat"/>
              <a:sym typeface="Montserrat"/>
            </a:endParaRPr>
          </a:p>
        </p:txBody>
      </p:sp>
      <p:sp>
        <p:nvSpPr>
          <p:cNvPr id="264" name="Google Shape;264;g5e65c9e71d_0_24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5e65c9e71d_0_24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 promise is used to handle the asynchronous result of an operation. What it does is, it defers the execution of a code block until an asynchronous request is completed. This way, other operations can keep running without interruption.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 Promise have three states: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Pending: This means the operation is going on.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Fulfilled: This means the operation was completed.</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Rejected: The operation did not complete and an error can be thrown.</a:t>
            </a:r>
            <a:endParaRPr b="0" i="0" sz="1400" u="none" cap="none" strike="noStrike">
              <a:solidFill>
                <a:srgbClr val="172746"/>
              </a:solidFill>
              <a:latin typeface="Montserrat"/>
              <a:ea typeface="Montserrat"/>
              <a:cs typeface="Montserrat"/>
              <a:sym typeface="Montserrat"/>
            </a:endParaRPr>
          </a:p>
        </p:txBody>
      </p:sp>
      <p:grpSp>
        <p:nvGrpSpPr>
          <p:cNvPr id="266" name="Google Shape;266;g5e65c9e71d_0_244"/>
          <p:cNvGrpSpPr/>
          <p:nvPr/>
        </p:nvGrpSpPr>
        <p:grpSpPr>
          <a:xfrm>
            <a:off x="652150" y="4737850"/>
            <a:ext cx="7863100" cy="343800"/>
            <a:chOff x="652150" y="4737850"/>
            <a:chExt cx="7863100" cy="343800"/>
          </a:xfrm>
        </p:grpSpPr>
        <p:sp>
          <p:nvSpPr>
            <p:cNvPr id="267" name="Google Shape;267;g5e65c9e71d_0_24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268" name="Google Shape;268;g5e65c9e71d_0_24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72" name="Shape 272"/>
        <p:cNvGrpSpPr/>
        <p:nvPr/>
      </p:nvGrpSpPr>
      <p:grpSpPr>
        <a:xfrm>
          <a:off x="0" y="0"/>
          <a:ext cx="0" cy="0"/>
          <a:chOff x="0" y="0"/>
          <a:chExt cx="0" cy="0"/>
        </a:xfrm>
      </p:grpSpPr>
      <p:pic>
        <p:nvPicPr>
          <p:cNvPr id="273" name="Google Shape;273;g794b11293e_0_58"/>
          <p:cNvPicPr preferRelativeResize="0"/>
          <p:nvPr/>
        </p:nvPicPr>
        <p:blipFill rotWithShape="1">
          <a:blip r:embed="rId3">
            <a:alphaModFix/>
          </a:blip>
          <a:srcRect b="0" l="0" r="0" t="0"/>
          <a:stretch/>
        </p:blipFill>
        <p:spPr>
          <a:xfrm>
            <a:off x="0" y="0"/>
            <a:ext cx="914399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7c1399dad7_0_14"/>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ES6</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77" name="Shape 277"/>
        <p:cNvGrpSpPr/>
        <p:nvPr/>
      </p:nvGrpSpPr>
      <p:grpSpPr>
        <a:xfrm>
          <a:off x="0" y="0"/>
          <a:ext cx="0" cy="0"/>
          <a:chOff x="0" y="0"/>
          <a:chExt cx="0" cy="0"/>
        </a:xfrm>
      </p:grpSpPr>
      <p:pic>
        <p:nvPicPr>
          <p:cNvPr id="278" name="Google Shape;278;g794b11293e_0_67"/>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7d2b87354f_0_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284" name="Google Shape;284;g7d2b87354f_0_0"/>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OOPs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88" name="Shape 288"/>
        <p:cNvGrpSpPr/>
        <p:nvPr/>
      </p:nvGrpSpPr>
      <p:grpSpPr>
        <a:xfrm>
          <a:off x="0" y="0"/>
          <a:ext cx="0" cy="0"/>
          <a:chOff x="0" y="0"/>
          <a:chExt cx="0" cy="0"/>
        </a:xfrm>
      </p:grpSpPr>
      <p:pic>
        <p:nvPicPr>
          <p:cNvPr id="289" name="Google Shape;289;g7d2b87354f_0_13"/>
          <p:cNvPicPr preferRelativeResize="0"/>
          <p:nvPr/>
        </p:nvPicPr>
        <p:blipFill rotWithShape="1">
          <a:blip r:embed="rId3">
            <a:alphaModFix/>
          </a:blip>
          <a:srcRect b="0" l="0" r="0" t="0"/>
          <a:stretch/>
        </p:blipFill>
        <p:spPr>
          <a:xfrm>
            <a:off x="0" y="0"/>
            <a:ext cx="914399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93" name="Shape 293"/>
        <p:cNvGrpSpPr/>
        <p:nvPr/>
      </p:nvGrpSpPr>
      <p:grpSpPr>
        <a:xfrm>
          <a:off x="0" y="0"/>
          <a:ext cx="0" cy="0"/>
          <a:chOff x="0" y="0"/>
          <a:chExt cx="0" cy="0"/>
        </a:xfrm>
      </p:grpSpPr>
      <p:sp>
        <p:nvSpPr>
          <p:cNvPr id="294" name="Google Shape;294;g7d2b87354f_0_1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Object Oriented Programming</a:t>
            </a:r>
            <a:endParaRPr b="1" sz="2500">
              <a:solidFill>
                <a:srgbClr val="073763"/>
              </a:solidFill>
              <a:latin typeface="Montserrat"/>
              <a:ea typeface="Montserrat"/>
              <a:cs typeface="Montserrat"/>
              <a:sym typeface="Montserrat"/>
            </a:endParaRPr>
          </a:p>
        </p:txBody>
      </p:sp>
      <p:sp>
        <p:nvSpPr>
          <p:cNvPr id="295" name="Google Shape;295;g7d2b87354f_0_1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172746"/>
                </a:solidFill>
                <a:latin typeface="Montserrat"/>
                <a:ea typeface="Montserrat"/>
                <a:cs typeface="Montserrat"/>
                <a:sym typeface="Montserrat"/>
              </a:rPr>
              <a:t>It is not a programming language or a library. It is a way of writing code. In Object oriented programming we combine the variables and related functions into a unit. This unit is called an Object. The variables are called as Object properties and the functions are called as object methods.</a:t>
            </a:r>
            <a:endParaRPr b="0" i="0" sz="1500" u="none" cap="none" strike="noStrike">
              <a:solidFill>
                <a:srgbClr val="172746"/>
              </a:solidFill>
              <a:latin typeface="Montserrat"/>
              <a:ea typeface="Montserrat"/>
              <a:cs typeface="Montserrat"/>
              <a:sym typeface="Montserrat"/>
            </a:endParaRPr>
          </a:p>
        </p:txBody>
      </p:sp>
      <p:sp>
        <p:nvSpPr>
          <p:cNvPr id="296" name="Google Shape;296;g7d2b87354f_0_1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00" name="Shape 300"/>
        <p:cNvGrpSpPr/>
        <p:nvPr/>
      </p:nvGrpSpPr>
      <p:grpSpPr>
        <a:xfrm>
          <a:off x="0" y="0"/>
          <a:ext cx="0" cy="0"/>
          <a:chOff x="0" y="0"/>
          <a:chExt cx="0" cy="0"/>
        </a:xfrm>
      </p:grpSpPr>
      <p:sp>
        <p:nvSpPr>
          <p:cNvPr id="301" name="Google Shape;301;g7d2b87354f_0_2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OOPs in JavaScript</a:t>
            </a:r>
            <a:endParaRPr b="1" sz="2500">
              <a:solidFill>
                <a:srgbClr val="073763"/>
              </a:solidFill>
              <a:latin typeface="Montserrat"/>
              <a:ea typeface="Montserrat"/>
              <a:cs typeface="Montserrat"/>
              <a:sym typeface="Montserrat"/>
            </a:endParaRPr>
          </a:p>
        </p:txBody>
      </p:sp>
      <p:sp>
        <p:nvSpPr>
          <p:cNvPr id="302" name="Google Shape;302;g7d2b87354f_0_2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500" u="none" cap="none" strike="noStrike">
                <a:solidFill>
                  <a:srgbClr val="172746"/>
                </a:solidFill>
                <a:latin typeface="Montserrat"/>
                <a:ea typeface="Montserrat"/>
                <a:cs typeface="Montserrat"/>
                <a:sym typeface="Montserrat"/>
              </a:rPr>
              <a:t>Object-Oriented Programming in JS is about two things:</a:t>
            </a:r>
            <a:endParaRPr b="0" i="0" sz="1500" u="none" cap="none" strike="noStrike">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0" i="0" lang="en-US" sz="1500" u="none" cap="none" strike="noStrike">
                <a:solidFill>
                  <a:srgbClr val="172746"/>
                </a:solidFill>
                <a:latin typeface="Montserrat"/>
                <a:ea typeface="Montserrat"/>
                <a:cs typeface="Montserrat"/>
                <a:sym typeface="Montserrat"/>
              </a:rPr>
              <a:t>Creating individual objects from a common object</a:t>
            </a:r>
            <a:endParaRPr b="0" i="0" sz="1500" u="none" cap="none" strike="noStrike">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0" i="0" lang="en-US" sz="1500" u="none" cap="none" strike="noStrike">
                <a:solidFill>
                  <a:srgbClr val="172746"/>
                </a:solidFill>
                <a:latin typeface="Montserrat"/>
                <a:ea typeface="Montserrat"/>
                <a:cs typeface="Montserrat"/>
                <a:sym typeface="Montserrat"/>
              </a:rPr>
              <a:t>Inheritance</a:t>
            </a:r>
            <a:endParaRPr b="0" i="0" sz="1500" u="none" cap="none" strike="noStrike">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172746"/>
              </a:solidFill>
              <a:latin typeface="Montserrat"/>
              <a:ea typeface="Montserrat"/>
              <a:cs typeface="Montserrat"/>
              <a:sym typeface="Montserrat"/>
            </a:endParaRPr>
          </a:p>
        </p:txBody>
      </p:sp>
      <p:sp>
        <p:nvSpPr>
          <p:cNvPr id="303" name="Google Shape;303;g7d2b87354f_0_2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07" name="Shape 307"/>
        <p:cNvGrpSpPr/>
        <p:nvPr/>
      </p:nvGrpSpPr>
      <p:grpSpPr>
        <a:xfrm>
          <a:off x="0" y="0"/>
          <a:ext cx="0" cy="0"/>
          <a:chOff x="0" y="0"/>
          <a:chExt cx="0" cy="0"/>
        </a:xfrm>
      </p:grpSpPr>
      <p:sp>
        <p:nvSpPr>
          <p:cNvPr id="308" name="Google Shape;308;g5f0308bde3_0_34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Classes, Properties and Methods</a:t>
            </a:r>
            <a:endParaRPr b="1" sz="2500">
              <a:solidFill>
                <a:srgbClr val="073763"/>
              </a:solidFill>
              <a:latin typeface="Montserrat"/>
              <a:ea typeface="Montserrat"/>
              <a:cs typeface="Montserrat"/>
              <a:sym typeface="Montserrat"/>
            </a:endParaRPr>
          </a:p>
        </p:txBody>
      </p:sp>
      <p:sp>
        <p:nvSpPr>
          <p:cNvPr id="309" name="Google Shape;309;g5f0308bde3_0_34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5f0308bde3_0_34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Classes are blueprints for creating objects. To create a new class we use the </a:t>
            </a:r>
            <a:r>
              <a:rPr b="0" i="1" lang="en-US" sz="1400" u="none" cap="none" strike="noStrike">
                <a:solidFill>
                  <a:srgbClr val="172746"/>
                </a:solidFill>
                <a:latin typeface="Montserrat"/>
                <a:ea typeface="Montserrat"/>
                <a:cs typeface="Montserrat"/>
                <a:sym typeface="Montserrat"/>
              </a:rPr>
              <a:t>“class”</a:t>
            </a:r>
            <a:r>
              <a:rPr b="0" i="0" lang="en-US" sz="1400" u="none" cap="none" strike="noStrike">
                <a:solidFill>
                  <a:srgbClr val="172746"/>
                </a:solidFill>
                <a:latin typeface="Montserrat"/>
                <a:ea typeface="Montserrat"/>
                <a:cs typeface="Montserrat"/>
                <a:sym typeface="Montserrat"/>
              </a:rPr>
              <a:t> keyword.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A class consists of properties and methods.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JavaScript classes also supports Inheritance. To inherit the properties and methods of another class, the </a:t>
            </a:r>
            <a:r>
              <a:rPr b="0" i="1" lang="en-US" sz="1400" u="none" cap="none" strike="noStrike">
                <a:solidFill>
                  <a:srgbClr val="172746"/>
                </a:solidFill>
                <a:latin typeface="Montserrat"/>
                <a:ea typeface="Montserrat"/>
                <a:cs typeface="Montserrat"/>
                <a:sym typeface="Montserrat"/>
              </a:rPr>
              <a:t>extends </a:t>
            </a:r>
            <a:r>
              <a:rPr b="0" i="0" lang="en-US" sz="1400" u="none" cap="none" strike="noStrike">
                <a:solidFill>
                  <a:srgbClr val="172746"/>
                </a:solidFill>
                <a:latin typeface="Montserrat"/>
                <a:ea typeface="Montserrat"/>
                <a:cs typeface="Montserrat"/>
                <a:sym typeface="Montserrat"/>
              </a:rPr>
              <a:t>keyword is used.</a:t>
            </a:r>
            <a:endParaRPr b="0" i="0" sz="1400" u="none" cap="none" strike="noStrike">
              <a:solidFill>
                <a:srgbClr val="172746"/>
              </a:solidFill>
              <a:latin typeface="Montserrat"/>
              <a:ea typeface="Montserrat"/>
              <a:cs typeface="Montserrat"/>
              <a:sym typeface="Montserrat"/>
            </a:endParaRPr>
          </a:p>
        </p:txBody>
      </p:sp>
      <p:grpSp>
        <p:nvGrpSpPr>
          <p:cNvPr id="311" name="Google Shape;311;g5f0308bde3_0_347"/>
          <p:cNvGrpSpPr/>
          <p:nvPr/>
        </p:nvGrpSpPr>
        <p:grpSpPr>
          <a:xfrm>
            <a:off x="652150" y="4737850"/>
            <a:ext cx="7863100" cy="343800"/>
            <a:chOff x="652150" y="4737850"/>
            <a:chExt cx="7863100" cy="343800"/>
          </a:xfrm>
        </p:grpSpPr>
        <p:sp>
          <p:nvSpPr>
            <p:cNvPr id="312" name="Google Shape;312;g5f0308bde3_0_34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313" name="Google Shape;313;g5f0308bde3_0_34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17" name="Shape 317"/>
        <p:cNvGrpSpPr/>
        <p:nvPr/>
      </p:nvGrpSpPr>
      <p:grpSpPr>
        <a:xfrm>
          <a:off x="0" y="0"/>
          <a:ext cx="0" cy="0"/>
          <a:chOff x="0" y="0"/>
          <a:chExt cx="0" cy="0"/>
        </a:xfrm>
      </p:grpSpPr>
      <p:sp>
        <p:nvSpPr>
          <p:cNvPr id="318" name="Google Shape;318;g7d2b87354f_0_14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Classes, Properties and Methods</a:t>
            </a:r>
            <a:endParaRPr b="1" sz="2500">
              <a:solidFill>
                <a:srgbClr val="073763"/>
              </a:solidFill>
              <a:latin typeface="Montserrat"/>
              <a:ea typeface="Montserrat"/>
              <a:cs typeface="Montserrat"/>
              <a:sym typeface="Montserrat"/>
            </a:endParaRPr>
          </a:p>
        </p:txBody>
      </p:sp>
      <p:sp>
        <p:nvSpPr>
          <p:cNvPr id="319" name="Google Shape;319;g7d2b87354f_0_1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7d2b87354f_0_14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class Person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constructor(name, age, job)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this.name = name;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this.age = age;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this.job = job;</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getDetails() { //Function Body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p:txBody>
      </p:sp>
      <p:grpSp>
        <p:nvGrpSpPr>
          <p:cNvPr id="321" name="Google Shape;321;g7d2b87354f_0_146"/>
          <p:cNvGrpSpPr/>
          <p:nvPr/>
        </p:nvGrpSpPr>
        <p:grpSpPr>
          <a:xfrm>
            <a:off x="652150" y="4737850"/>
            <a:ext cx="7863100" cy="343800"/>
            <a:chOff x="652150" y="4737850"/>
            <a:chExt cx="7863100" cy="343800"/>
          </a:xfrm>
        </p:grpSpPr>
        <p:sp>
          <p:nvSpPr>
            <p:cNvPr id="322" name="Google Shape;322;g7d2b87354f_0_14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323" name="Google Shape;323;g7d2b87354f_0_14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8ace6402ea_0_2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329" name="Google Shape;329;g8ace6402ea_0_20"/>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Inheritance</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3" name="Shape 333"/>
        <p:cNvGrpSpPr/>
        <p:nvPr/>
      </p:nvGrpSpPr>
      <p:grpSpPr>
        <a:xfrm>
          <a:off x="0" y="0"/>
          <a:ext cx="0" cy="0"/>
          <a:chOff x="0" y="0"/>
          <a:chExt cx="0" cy="0"/>
        </a:xfrm>
      </p:grpSpPr>
      <p:pic>
        <p:nvPicPr>
          <p:cNvPr id="334" name="Google Shape;334;g7d2b87354f_0_125"/>
          <p:cNvPicPr preferRelativeResize="0"/>
          <p:nvPr/>
        </p:nvPicPr>
        <p:blipFill rotWithShape="1">
          <a:blip r:embed="rId3">
            <a:alphaModFix/>
          </a:blip>
          <a:srcRect b="0" l="0" r="0" t="0"/>
          <a:stretch/>
        </p:blipFill>
        <p:spPr>
          <a:xfrm>
            <a:off x="0" y="373850"/>
            <a:ext cx="9144001" cy="4395802"/>
          </a:xfrm>
          <a:prstGeom prst="rect">
            <a:avLst/>
          </a:prstGeom>
          <a:noFill/>
          <a:ln>
            <a:noFill/>
          </a:ln>
        </p:spPr>
      </p:pic>
      <p:sp>
        <p:nvSpPr>
          <p:cNvPr id="335" name="Google Shape;335;g7d2b87354f_0_12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Inheritance</a:t>
            </a:r>
            <a:endParaRPr b="1" sz="2500">
              <a:solidFill>
                <a:srgbClr val="073763"/>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 name="Shape 339"/>
        <p:cNvGrpSpPr/>
        <p:nvPr/>
      </p:nvGrpSpPr>
      <p:grpSpPr>
        <a:xfrm>
          <a:off x="0" y="0"/>
          <a:ext cx="0" cy="0"/>
          <a:chOff x="0" y="0"/>
          <a:chExt cx="0" cy="0"/>
        </a:xfrm>
      </p:grpSpPr>
      <p:pic>
        <p:nvPicPr>
          <p:cNvPr id="340" name="Google Shape;340;g7d2b87354f_0_135"/>
          <p:cNvPicPr preferRelativeResize="0"/>
          <p:nvPr/>
        </p:nvPicPr>
        <p:blipFill rotWithShape="1">
          <a:blip r:embed="rId3">
            <a:alphaModFix/>
          </a:blip>
          <a:srcRect b="0" l="0" r="0" t="0"/>
          <a:stretch/>
        </p:blipFill>
        <p:spPr>
          <a:xfrm>
            <a:off x="0" y="373850"/>
            <a:ext cx="9144001" cy="43958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7" name="Shape 117"/>
        <p:cNvGrpSpPr/>
        <p:nvPr/>
      </p:nvGrpSpPr>
      <p:grpSpPr>
        <a:xfrm>
          <a:off x="0" y="0"/>
          <a:ext cx="0" cy="0"/>
          <a:chOff x="0" y="0"/>
          <a:chExt cx="0" cy="0"/>
        </a:xfrm>
      </p:grpSpPr>
      <p:pic>
        <p:nvPicPr>
          <p:cNvPr id="118" name="Google Shape;118;g7c1399dad7_0_18"/>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4" name="Shape 344"/>
        <p:cNvGrpSpPr/>
        <p:nvPr/>
      </p:nvGrpSpPr>
      <p:grpSpPr>
        <a:xfrm>
          <a:off x="0" y="0"/>
          <a:ext cx="0" cy="0"/>
          <a:chOff x="0" y="0"/>
          <a:chExt cx="0" cy="0"/>
        </a:xfrm>
      </p:grpSpPr>
      <p:pic>
        <p:nvPicPr>
          <p:cNvPr id="345" name="Google Shape;345;g7d2b87354f_0_140"/>
          <p:cNvPicPr preferRelativeResize="0"/>
          <p:nvPr/>
        </p:nvPicPr>
        <p:blipFill rotWithShape="1">
          <a:blip r:embed="rId3">
            <a:alphaModFix/>
          </a:blip>
          <a:srcRect b="0" l="0" r="0" t="0"/>
          <a:stretch/>
        </p:blipFill>
        <p:spPr>
          <a:xfrm>
            <a:off x="0" y="373845"/>
            <a:ext cx="9144001" cy="43958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49" name="Shape 349"/>
        <p:cNvGrpSpPr/>
        <p:nvPr/>
      </p:nvGrpSpPr>
      <p:grpSpPr>
        <a:xfrm>
          <a:off x="0" y="0"/>
          <a:ext cx="0" cy="0"/>
          <a:chOff x="0" y="0"/>
          <a:chExt cx="0" cy="0"/>
        </a:xfrm>
      </p:grpSpPr>
      <p:sp>
        <p:nvSpPr>
          <p:cNvPr id="350" name="Google Shape;350;g8146a78a28_0_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Constructor Functions</a:t>
            </a:r>
            <a:endParaRPr b="1" sz="2500">
              <a:solidFill>
                <a:srgbClr val="073763"/>
              </a:solidFill>
              <a:latin typeface="Montserrat"/>
              <a:ea typeface="Montserrat"/>
              <a:cs typeface="Montserrat"/>
              <a:sym typeface="Montserrat"/>
            </a:endParaRPr>
          </a:p>
        </p:txBody>
      </p:sp>
      <p:sp>
        <p:nvSpPr>
          <p:cNvPr id="351" name="Google Shape;351;g8146a78a28_0_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8146a78a28_0_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a function which is used as an object factory. It can be used to create an instance of similar objects.</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example,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function Person(fName, lName, age) {</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this.firstName = fName;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this.lastName = lName;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this.age = age;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jane = new Person(‘Jane’, ‘Doe’, 26);</a:t>
            </a:r>
            <a:endParaRPr b="0" i="0" sz="1400" u="none" cap="none" strike="noStrike">
              <a:solidFill>
                <a:srgbClr val="172746"/>
              </a:solidFill>
              <a:latin typeface="Montserrat"/>
              <a:ea typeface="Montserrat"/>
              <a:cs typeface="Montserrat"/>
              <a:sym typeface="Montserrat"/>
            </a:endParaRPr>
          </a:p>
        </p:txBody>
      </p:sp>
      <p:grpSp>
        <p:nvGrpSpPr>
          <p:cNvPr id="353" name="Google Shape;353;g8146a78a28_0_4"/>
          <p:cNvGrpSpPr/>
          <p:nvPr/>
        </p:nvGrpSpPr>
        <p:grpSpPr>
          <a:xfrm>
            <a:off x="652150" y="4737850"/>
            <a:ext cx="7863100" cy="343800"/>
            <a:chOff x="652150" y="4737850"/>
            <a:chExt cx="7863100" cy="343800"/>
          </a:xfrm>
        </p:grpSpPr>
        <p:sp>
          <p:nvSpPr>
            <p:cNvPr id="354" name="Google Shape;354;g8146a78a28_0_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355" name="Google Shape;355;g8146a78a28_0_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7c1399dad7_0_61"/>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INTRO TO REACTJS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64" name="Shape 364"/>
        <p:cNvGrpSpPr/>
        <p:nvPr/>
      </p:nvGrpSpPr>
      <p:grpSpPr>
        <a:xfrm>
          <a:off x="0" y="0"/>
          <a:ext cx="0" cy="0"/>
          <a:chOff x="0" y="0"/>
          <a:chExt cx="0" cy="0"/>
        </a:xfrm>
      </p:grpSpPr>
      <p:sp>
        <p:nvSpPr>
          <p:cNvPr id="365" name="Google Shape;365;g5f0308bde3_0_31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ReactJs?</a:t>
            </a:r>
            <a:endParaRPr b="1" sz="2500">
              <a:solidFill>
                <a:srgbClr val="073763"/>
              </a:solidFill>
              <a:latin typeface="Montserrat"/>
              <a:ea typeface="Montserrat"/>
              <a:cs typeface="Montserrat"/>
              <a:sym typeface="Montserrat"/>
            </a:endParaRPr>
          </a:p>
        </p:txBody>
      </p:sp>
      <p:sp>
        <p:nvSpPr>
          <p:cNvPr id="366" name="Google Shape;366;g5f0308bde3_0_31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5f0308bde3_0_31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400" u="none" cap="none" strike="noStrike">
                <a:solidFill>
                  <a:srgbClr val="172746"/>
                </a:solidFill>
                <a:latin typeface="Montserrat"/>
                <a:ea typeface="Montserrat"/>
                <a:cs typeface="Montserrat"/>
                <a:sym typeface="Montserrat"/>
              </a:rPr>
              <a:t>React is a JavaScript library for building SPAs with interactive user interfaces.</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The entire React application can be modeled as a set of independent, isolated and reusable components. In other words you can say components are the building blocks of React App. These components are put together to design complex layouts.</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React makes it painless to create interactive UIs. It has a concept called state for this purpose.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Some of the websites built with React - Facebook, Netflix, Instagram, Twitter, Airbnb, Nike, MakeMyTrip, Codepen, Snapchat, Prime Videos and many many more.</a:t>
            </a:r>
            <a:endParaRPr b="0" i="0" sz="1400" u="none" cap="none" strike="noStrike">
              <a:solidFill>
                <a:srgbClr val="172746"/>
              </a:solidFill>
              <a:latin typeface="Montserrat"/>
              <a:ea typeface="Montserrat"/>
              <a:cs typeface="Montserrat"/>
              <a:sym typeface="Montserrat"/>
            </a:endParaRPr>
          </a:p>
        </p:txBody>
      </p:sp>
      <p:grpSp>
        <p:nvGrpSpPr>
          <p:cNvPr id="368" name="Google Shape;368;g5f0308bde3_0_311"/>
          <p:cNvGrpSpPr/>
          <p:nvPr/>
        </p:nvGrpSpPr>
        <p:grpSpPr>
          <a:xfrm>
            <a:off x="652150" y="4737850"/>
            <a:ext cx="7863100" cy="343800"/>
            <a:chOff x="652150" y="4737850"/>
            <a:chExt cx="7863100" cy="343800"/>
          </a:xfrm>
        </p:grpSpPr>
        <p:sp>
          <p:nvSpPr>
            <p:cNvPr id="369" name="Google Shape;369;g5f0308bde3_0_31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370" name="Google Shape;370;g5f0308bde3_0_31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74" name="Shape 374"/>
        <p:cNvGrpSpPr/>
        <p:nvPr/>
      </p:nvGrpSpPr>
      <p:grpSpPr>
        <a:xfrm>
          <a:off x="0" y="0"/>
          <a:ext cx="0" cy="0"/>
          <a:chOff x="0" y="0"/>
          <a:chExt cx="0" cy="0"/>
        </a:xfrm>
      </p:grpSpPr>
      <p:sp>
        <p:nvSpPr>
          <p:cNvPr id="375" name="Google Shape;375;g5f0308bde3_0_31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Single Page Applications</a:t>
            </a:r>
            <a:endParaRPr b="1" sz="2500">
              <a:solidFill>
                <a:srgbClr val="073763"/>
              </a:solidFill>
              <a:latin typeface="Montserrat"/>
              <a:ea typeface="Montserrat"/>
              <a:cs typeface="Montserrat"/>
              <a:sym typeface="Montserrat"/>
            </a:endParaRPr>
          </a:p>
        </p:txBody>
      </p:sp>
      <p:sp>
        <p:nvSpPr>
          <p:cNvPr id="376" name="Google Shape;376;g5f0308bde3_0_31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5f0308bde3_0_31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 single-page application is an app that renders inside a browser and does not require page reloading during use. For eg, Gmail, Facebook, Prime Videos, Trello and many more.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When you open a SPA in browser. It brings all the content in the first load itself. Now whenever you change routes or click on dropdowns it doesn’t needs to refresh the page to fetch data because all the required data is already present.</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Some latest Frontend Frameworks like React, Angular, Vue, Ember etc enable us to create SPAs.</a:t>
            </a:r>
            <a:endParaRPr b="0" i="0" sz="1400" u="none" cap="none" strike="noStrike">
              <a:solidFill>
                <a:srgbClr val="172746"/>
              </a:solidFill>
              <a:latin typeface="Montserrat"/>
              <a:ea typeface="Montserrat"/>
              <a:cs typeface="Montserrat"/>
              <a:sym typeface="Montserrat"/>
            </a:endParaRPr>
          </a:p>
        </p:txBody>
      </p:sp>
      <p:grpSp>
        <p:nvGrpSpPr>
          <p:cNvPr id="378" name="Google Shape;378;g5f0308bde3_0_317"/>
          <p:cNvGrpSpPr/>
          <p:nvPr/>
        </p:nvGrpSpPr>
        <p:grpSpPr>
          <a:xfrm>
            <a:off x="652150" y="4737850"/>
            <a:ext cx="7863100" cy="343800"/>
            <a:chOff x="652150" y="4737850"/>
            <a:chExt cx="7863100" cy="343800"/>
          </a:xfrm>
        </p:grpSpPr>
        <p:sp>
          <p:nvSpPr>
            <p:cNvPr id="379" name="Google Shape;379;g5f0308bde3_0_31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380" name="Google Shape;380;g5f0308bde3_0_31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84" name="Shape 384"/>
        <p:cNvGrpSpPr/>
        <p:nvPr/>
      </p:nvGrpSpPr>
      <p:grpSpPr>
        <a:xfrm>
          <a:off x="0" y="0"/>
          <a:ext cx="0" cy="0"/>
          <a:chOff x="0" y="0"/>
          <a:chExt cx="0" cy="0"/>
        </a:xfrm>
      </p:grpSpPr>
      <p:pic>
        <p:nvPicPr>
          <p:cNvPr id="385" name="Google Shape;385;g794b11293e_0_1"/>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89" name="Shape 389"/>
        <p:cNvGrpSpPr/>
        <p:nvPr/>
      </p:nvGrpSpPr>
      <p:grpSpPr>
        <a:xfrm>
          <a:off x="0" y="0"/>
          <a:ext cx="0" cy="0"/>
          <a:chOff x="0" y="0"/>
          <a:chExt cx="0" cy="0"/>
        </a:xfrm>
      </p:grpSpPr>
      <p:pic>
        <p:nvPicPr>
          <p:cNvPr id="390" name="Google Shape;390;g79469a059c_1_33"/>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94" name="Shape 394"/>
        <p:cNvGrpSpPr/>
        <p:nvPr/>
      </p:nvGrpSpPr>
      <p:grpSpPr>
        <a:xfrm>
          <a:off x="0" y="0"/>
          <a:ext cx="0" cy="0"/>
          <a:chOff x="0" y="0"/>
          <a:chExt cx="0" cy="0"/>
        </a:xfrm>
      </p:grpSpPr>
      <p:pic>
        <p:nvPicPr>
          <p:cNvPr id="395" name="Google Shape;395;g79469a059c_1_6"/>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99" name="Shape 399"/>
        <p:cNvGrpSpPr/>
        <p:nvPr/>
      </p:nvGrpSpPr>
      <p:grpSpPr>
        <a:xfrm>
          <a:off x="0" y="0"/>
          <a:ext cx="0" cy="0"/>
          <a:chOff x="0" y="0"/>
          <a:chExt cx="0" cy="0"/>
        </a:xfrm>
      </p:grpSpPr>
      <p:pic>
        <p:nvPicPr>
          <p:cNvPr id="400" name="Google Shape;400;g79469a059c_1_9"/>
          <p:cNvPicPr preferRelativeResize="0"/>
          <p:nvPr/>
        </p:nvPicPr>
        <p:blipFill rotWithShape="1">
          <a:blip r:embed="rId3">
            <a:alphaModFix/>
          </a:blip>
          <a:srcRect b="0" l="0" r="0" t="0"/>
          <a:stretch/>
        </p:blipFill>
        <p:spPr>
          <a:xfrm>
            <a:off x="0" y="0"/>
            <a:ext cx="914399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04" name="Shape 404"/>
        <p:cNvGrpSpPr/>
        <p:nvPr/>
      </p:nvGrpSpPr>
      <p:grpSpPr>
        <a:xfrm>
          <a:off x="0" y="0"/>
          <a:ext cx="0" cy="0"/>
          <a:chOff x="0" y="0"/>
          <a:chExt cx="0" cy="0"/>
        </a:xfrm>
      </p:grpSpPr>
      <p:pic>
        <p:nvPicPr>
          <p:cNvPr id="405" name="Google Shape;405;g79469a059c_1_15"/>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2" name="Shape 122"/>
        <p:cNvGrpSpPr/>
        <p:nvPr/>
      </p:nvGrpSpPr>
      <p:grpSpPr>
        <a:xfrm>
          <a:off x="0" y="0"/>
          <a:ext cx="0" cy="0"/>
          <a:chOff x="0" y="0"/>
          <a:chExt cx="0" cy="0"/>
        </a:xfrm>
      </p:grpSpPr>
      <p:sp>
        <p:nvSpPr>
          <p:cNvPr id="123" name="Google Shape;123;g7c1399dad7_0_2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ES6??</a:t>
            </a:r>
            <a:endParaRPr b="1" sz="2500">
              <a:solidFill>
                <a:srgbClr val="073763"/>
              </a:solidFill>
              <a:latin typeface="Montserrat"/>
              <a:ea typeface="Montserrat"/>
              <a:cs typeface="Montserrat"/>
              <a:sym typeface="Montserrat"/>
            </a:endParaRPr>
          </a:p>
        </p:txBody>
      </p:sp>
      <p:sp>
        <p:nvSpPr>
          <p:cNvPr id="124" name="Google Shape;124;g7c1399dad7_0_2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7c1399dad7_0_2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JavaScript has had many versions over the years and ES6 is one of the JavaScript versions.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ES6 was released in 2015 and ES6 refers to version 6 of the ECMAScript programming language. ECMAScript is the standardized name for JavaScript. It is a major enhancement to the JavaScript language, and adds many more features intended to make large-scale software development easier.</a:t>
            </a:r>
            <a:endParaRPr b="0" i="0" sz="1400" u="none" cap="none" strike="noStrike">
              <a:solidFill>
                <a:srgbClr val="172746"/>
              </a:solidFill>
              <a:latin typeface="Montserrat"/>
              <a:ea typeface="Montserrat"/>
              <a:cs typeface="Montserrat"/>
              <a:sym typeface="Montserrat"/>
            </a:endParaRPr>
          </a:p>
        </p:txBody>
      </p:sp>
      <p:grpSp>
        <p:nvGrpSpPr>
          <p:cNvPr id="126" name="Google Shape;126;g7c1399dad7_0_28"/>
          <p:cNvGrpSpPr/>
          <p:nvPr/>
        </p:nvGrpSpPr>
        <p:grpSpPr>
          <a:xfrm>
            <a:off x="652150" y="4737850"/>
            <a:ext cx="7863100" cy="343800"/>
            <a:chOff x="652150" y="4737850"/>
            <a:chExt cx="7863100" cy="343800"/>
          </a:xfrm>
        </p:grpSpPr>
        <p:sp>
          <p:nvSpPr>
            <p:cNvPr id="127" name="Google Shape;127;g7c1399dad7_0_2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28" name="Google Shape;128;g7c1399dad7_0_2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09" name="Shape 409"/>
        <p:cNvGrpSpPr/>
        <p:nvPr/>
      </p:nvGrpSpPr>
      <p:grpSpPr>
        <a:xfrm>
          <a:off x="0" y="0"/>
          <a:ext cx="0" cy="0"/>
          <a:chOff x="0" y="0"/>
          <a:chExt cx="0" cy="0"/>
        </a:xfrm>
      </p:grpSpPr>
      <p:pic>
        <p:nvPicPr>
          <p:cNvPr id="410" name="Google Shape;410;g79469a059c_1_18"/>
          <p:cNvPicPr preferRelativeResize="0"/>
          <p:nvPr/>
        </p:nvPicPr>
        <p:blipFill rotWithShape="1">
          <a:blip r:embed="rId3">
            <a:alphaModFix/>
          </a:blip>
          <a:srcRect b="1565" l="0" r="0" t="0"/>
          <a:stretch/>
        </p:blipFill>
        <p:spPr>
          <a:xfrm>
            <a:off x="0" y="0"/>
            <a:ext cx="9289158"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14" name="Shape 414"/>
        <p:cNvGrpSpPr/>
        <p:nvPr/>
      </p:nvGrpSpPr>
      <p:grpSpPr>
        <a:xfrm>
          <a:off x="0" y="0"/>
          <a:ext cx="0" cy="0"/>
          <a:chOff x="0" y="0"/>
          <a:chExt cx="0" cy="0"/>
        </a:xfrm>
      </p:grpSpPr>
      <p:pic>
        <p:nvPicPr>
          <p:cNvPr id="415" name="Google Shape;415;g79469a059c_1_21"/>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19" name="Shape 419"/>
        <p:cNvGrpSpPr/>
        <p:nvPr/>
      </p:nvGrpSpPr>
      <p:grpSpPr>
        <a:xfrm>
          <a:off x="0" y="0"/>
          <a:ext cx="0" cy="0"/>
          <a:chOff x="0" y="0"/>
          <a:chExt cx="0" cy="0"/>
        </a:xfrm>
      </p:grpSpPr>
      <p:pic>
        <p:nvPicPr>
          <p:cNvPr id="420" name="Google Shape;420;g79469a059c_1_70"/>
          <p:cNvPicPr preferRelativeResize="0"/>
          <p:nvPr/>
        </p:nvPicPr>
        <p:blipFill rotWithShape="1">
          <a:blip r:embed="rId3">
            <a:alphaModFix/>
          </a:blip>
          <a:srcRect b="0" l="0" r="0" t="0"/>
          <a:stretch/>
        </p:blipFill>
        <p:spPr>
          <a:xfrm>
            <a:off x="0" y="0"/>
            <a:ext cx="91439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24" name="Shape 424"/>
        <p:cNvGrpSpPr/>
        <p:nvPr/>
      </p:nvGrpSpPr>
      <p:grpSpPr>
        <a:xfrm>
          <a:off x="0" y="0"/>
          <a:ext cx="0" cy="0"/>
          <a:chOff x="0" y="0"/>
          <a:chExt cx="0" cy="0"/>
        </a:xfrm>
      </p:grpSpPr>
      <p:pic>
        <p:nvPicPr>
          <p:cNvPr id="425" name="Google Shape;425;g79469a059c_1_43"/>
          <p:cNvPicPr preferRelativeResize="0"/>
          <p:nvPr/>
        </p:nvPicPr>
        <p:blipFill rotWithShape="1">
          <a:blip r:embed="rId3">
            <a:alphaModFix/>
          </a:blip>
          <a:srcRect b="0" l="0" r="0" t="0"/>
          <a:stretch/>
        </p:blipFill>
        <p:spPr>
          <a:xfrm>
            <a:off x="0" y="0"/>
            <a:ext cx="914399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29" name="Shape 429"/>
        <p:cNvGrpSpPr/>
        <p:nvPr/>
      </p:nvGrpSpPr>
      <p:grpSpPr>
        <a:xfrm>
          <a:off x="0" y="0"/>
          <a:ext cx="0" cy="0"/>
          <a:chOff x="0" y="0"/>
          <a:chExt cx="0" cy="0"/>
        </a:xfrm>
      </p:grpSpPr>
      <p:pic>
        <p:nvPicPr>
          <p:cNvPr id="430" name="Google Shape;430;g79469a059c_1_46"/>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34" name="Shape 434"/>
        <p:cNvGrpSpPr/>
        <p:nvPr/>
      </p:nvGrpSpPr>
      <p:grpSpPr>
        <a:xfrm>
          <a:off x="0" y="0"/>
          <a:ext cx="0" cy="0"/>
          <a:chOff x="0" y="0"/>
          <a:chExt cx="0" cy="0"/>
        </a:xfrm>
      </p:grpSpPr>
      <p:pic>
        <p:nvPicPr>
          <p:cNvPr id="435" name="Google Shape;435;g79469a059c_1_49"/>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39" name="Shape 439"/>
        <p:cNvGrpSpPr/>
        <p:nvPr/>
      </p:nvGrpSpPr>
      <p:grpSpPr>
        <a:xfrm>
          <a:off x="0" y="0"/>
          <a:ext cx="0" cy="0"/>
          <a:chOff x="0" y="0"/>
          <a:chExt cx="0" cy="0"/>
        </a:xfrm>
      </p:grpSpPr>
      <p:pic>
        <p:nvPicPr>
          <p:cNvPr id="440" name="Google Shape;440;g79469a059c_1_52"/>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44" name="Shape 444"/>
        <p:cNvGrpSpPr/>
        <p:nvPr/>
      </p:nvGrpSpPr>
      <p:grpSpPr>
        <a:xfrm>
          <a:off x="0" y="0"/>
          <a:ext cx="0" cy="0"/>
          <a:chOff x="0" y="0"/>
          <a:chExt cx="0" cy="0"/>
        </a:xfrm>
      </p:grpSpPr>
      <p:pic>
        <p:nvPicPr>
          <p:cNvPr id="445" name="Google Shape;445;g79469a059c_1_55"/>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49" name="Shape 449"/>
        <p:cNvGrpSpPr/>
        <p:nvPr/>
      </p:nvGrpSpPr>
      <p:grpSpPr>
        <a:xfrm>
          <a:off x="0" y="0"/>
          <a:ext cx="0" cy="0"/>
          <a:chOff x="0" y="0"/>
          <a:chExt cx="0" cy="0"/>
        </a:xfrm>
      </p:grpSpPr>
      <p:pic>
        <p:nvPicPr>
          <p:cNvPr id="450" name="Google Shape;450;g79469a059c_1_58"/>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54" name="Shape 454"/>
        <p:cNvGrpSpPr/>
        <p:nvPr/>
      </p:nvGrpSpPr>
      <p:grpSpPr>
        <a:xfrm>
          <a:off x="0" y="0"/>
          <a:ext cx="0" cy="0"/>
          <a:chOff x="0" y="0"/>
          <a:chExt cx="0" cy="0"/>
        </a:xfrm>
      </p:grpSpPr>
      <p:pic>
        <p:nvPicPr>
          <p:cNvPr id="455" name="Google Shape;455;g79469a059c_1_61"/>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2" name="Shape 132"/>
        <p:cNvGrpSpPr/>
        <p:nvPr/>
      </p:nvGrpSpPr>
      <p:grpSpPr>
        <a:xfrm>
          <a:off x="0" y="0"/>
          <a:ext cx="0" cy="0"/>
          <a:chOff x="0" y="0"/>
          <a:chExt cx="0" cy="0"/>
        </a:xfrm>
      </p:grpSpPr>
      <p:sp>
        <p:nvSpPr>
          <p:cNvPr id="133" name="Google Shape;133;g7c1399dad7_0_3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ES6 Features</a:t>
            </a:r>
            <a:endParaRPr b="1" sz="2500">
              <a:solidFill>
                <a:srgbClr val="073763"/>
              </a:solidFill>
              <a:latin typeface="Montserrat"/>
              <a:ea typeface="Montserrat"/>
              <a:cs typeface="Montserrat"/>
              <a:sym typeface="Montserrat"/>
            </a:endParaRPr>
          </a:p>
        </p:txBody>
      </p:sp>
      <p:sp>
        <p:nvSpPr>
          <p:cNvPr id="134" name="Google Shape;134;g7c1399dad7_0_3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7c1399dad7_0_3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Here are some of the features of ES6 which are heavily used in React Development:</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Variable creation using "let" and const"</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Template Strings(also known as Template Literals).</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Rest and Spread Operator</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Arrow Functions</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Array Functions: map(), reduce(), filter(), find() and findIndex()</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Destructuring</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Classes, Properties &amp; Methods</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Promises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and much more.</a:t>
            </a:r>
            <a:endParaRPr b="0" i="0" sz="1400" u="none" cap="none" strike="noStrike">
              <a:solidFill>
                <a:srgbClr val="172746"/>
              </a:solidFill>
              <a:latin typeface="Montserrat"/>
              <a:ea typeface="Montserrat"/>
              <a:cs typeface="Montserrat"/>
              <a:sym typeface="Montserrat"/>
            </a:endParaRPr>
          </a:p>
        </p:txBody>
      </p:sp>
      <p:grpSp>
        <p:nvGrpSpPr>
          <p:cNvPr id="136" name="Google Shape;136;g7c1399dad7_0_39"/>
          <p:cNvGrpSpPr/>
          <p:nvPr/>
        </p:nvGrpSpPr>
        <p:grpSpPr>
          <a:xfrm>
            <a:off x="652150" y="4737850"/>
            <a:ext cx="7863100" cy="343800"/>
            <a:chOff x="652150" y="4737850"/>
            <a:chExt cx="7863100" cy="343800"/>
          </a:xfrm>
        </p:grpSpPr>
        <p:sp>
          <p:nvSpPr>
            <p:cNvPr id="137" name="Google Shape;137;g7c1399dad7_0_3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38" name="Google Shape;138;g7c1399dad7_0_3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59" name="Shape 459"/>
        <p:cNvGrpSpPr/>
        <p:nvPr/>
      </p:nvGrpSpPr>
      <p:grpSpPr>
        <a:xfrm>
          <a:off x="0" y="0"/>
          <a:ext cx="0" cy="0"/>
          <a:chOff x="0" y="0"/>
          <a:chExt cx="0" cy="0"/>
        </a:xfrm>
      </p:grpSpPr>
      <p:sp>
        <p:nvSpPr>
          <p:cNvPr id="460" name="Google Shape;460;g5f0308bde3_0_32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Hello World App!!</a:t>
            </a:r>
            <a:endParaRPr b="1" sz="2500">
              <a:solidFill>
                <a:srgbClr val="073763"/>
              </a:solidFill>
              <a:latin typeface="Montserrat"/>
              <a:ea typeface="Montserrat"/>
              <a:cs typeface="Montserrat"/>
              <a:sym typeface="Montserrat"/>
            </a:endParaRPr>
          </a:p>
        </p:txBody>
      </p:sp>
      <p:sp>
        <p:nvSpPr>
          <p:cNvPr id="461" name="Google Shape;461;g5f0308bde3_0_32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5f0308bde3_0_32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Create React App is an officially supported way to create single-page React applications. It offers a modern build setup with no configuration.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You’ll need to have Node &gt;= 8.10 on your local development machine.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create a new app, follow these steps: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lang="en-US">
                <a:solidFill>
                  <a:srgbClr val="172746"/>
                </a:solidFill>
                <a:latin typeface="Montserrat"/>
                <a:ea typeface="Montserrat"/>
                <a:cs typeface="Montserrat"/>
                <a:sym typeface="Montserrat"/>
              </a:rPr>
              <a:t>node -v (version), npm -v()</a:t>
            </a:r>
            <a:endParaRPr>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npx create-react-app my-app</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cd my-app</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npm start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Once the local server starts, then open http://localhost:3000/ to see your app.</a:t>
            </a:r>
            <a:endParaRPr b="0" i="0" sz="1400" u="none" cap="none" strike="noStrike">
              <a:solidFill>
                <a:srgbClr val="172746"/>
              </a:solidFill>
              <a:latin typeface="Montserrat"/>
              <a:ea typeface="Montserrat"/>
              <a:cs typeface="Montserrat"/>
              <a:sym typeface="Montserrat"/>
            </a:endParaRPr>
          </a:p>
        </p:txBody>
      </p:sp>
      <p:grpSp>
        <p:nvGrpSpPr>
          <p:cNvPr id="463" name="Google Shape;463;g5f0308bde3_0_323"/>
          <p:cNvGrpSpPr/>
          <p:nvPr/>
        </p:nvGrpSpPr>
        <p:grpSpPr>
          <a:xfrm>
            <a:off x="652150" y="4737850"/>
            <a:ext cx="7863100" cy="343800"/>
            <a:chOff x="652150" y="4737850"/>
            <a:chExt cx="7863100" cy="343800"/>
          </a:xfrm>
        </p:grpSpPr>
        <p:sp>
          <p:nvSpPr>
            <p:cNvPr id="464" name="Google Shape;464;g5f0308bde3_0_32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465" name="Google Shape;465;g5f0308bde3_0_32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794b11293e_0_11"/>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INTRO TO JSX</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74" name="Shape 474"/>
        <p:cNvGrpSpPr/>
        <p:nvPr/>
      </p:nvGrpSpPr>
      <p:grpSpPr>
        <a:xfrm>
          <a:off x="0" y="0"/>
          <a:ext cx="0" cy="0"/>
          <a:chOff x="0" y="0"/>
          <a:chExt cx="0" cy="0"/>
        </a:xfrm>
      </p:grpSpPr>
      <p:sp>
        <p:nvSpPr>
          <p:cNvPr id="475" name="Google Shape;475;g5f0308bde3_0_38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US" sz="2500">
                <a:solidFill>
                  <a:srgbClr val="073763"/>
                </a:solidFill>
                <a:latin typeface="Montserrat"/>
                <a:ea typeface="Montserrat"/>
                <a:cs typeface="Montserrat"/>
                <a:sym typeface="Montserrat"/>
              </a:rPr>
              <a:t>Understanding JSX</a:t>
            </a:r>
            <a:endParaRPr b="1" sz="2500">
              <a:solidFill>
                <a:srgbClr val="073763"/>
              </a:solidFill>
              <a:latin typeface="Montserrat"/>
              <a:ea typeface="Montserrat"/>
              <a:cs typeface="Montserrat"/>
              <a:sym typeface="Montserrat"/>
            </a:endParaRPr>
          </a:p>
        </p:txBody>
      </p:sp>
      <p:sp>
        <p:nvSpPr>
          <p:cNvPr id="476" name="Google Shape;476;g5f0308bde3_0_38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5f0308bde3_0_38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This funny tag syntax is neither a string nor HTML. It is called JSX, and it is a syntax extension to JavaScript.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is used to describe what the UI should look like. It brings the HTML markup and the display logic together. It couples the rendering logic with other UI logic.</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There are some {} in this JSX code. Inside these curly brackets you can write JavaScript expressions (which generate some value by default)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example,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element = &lt;span&gt;Hello {name}!!&lt;/span&gt;</a:t>
            </a:r>
            <a:endParaRPr b="0" i="1" sz="1400" u="none" cap="none" strike="noStrike">
              <a:solidFill>
                <a:srgbClr val="172746"/>
              </a:solidFill>
              <a:latin typeface="Gill Sans"/>
              <a:ea typeface="Gill Sans"/>
              <a:cs typeface="Gill Sans"/>
              <a:sym typeface="Gill Sans"/>
            </a:endParaRPr>
          </a:p>
        </p:txBody>
      </p:sp>
      <p:grpSp>
        <p:nvGrpSpPr>
          <p:cNvPr id="478" name="Google Shape;478;g5f0308bde3_0_383"/>
          <p:cNvGrpSpPr/>
          <p:nvPr/>
        </p:nvGrpSpPr>
        <p:grpSpPr>
          <a:xfrm>
            <a:off x="652150" y="4737850"/>
            <a:ext cx="7863100" cy="343800"/>
            <a:chOff x="652150" y="4737850"/>
            <a:chExt cx="7863100" cy="343800"/>
          </a:xfrm>
        </p:grpSpPr>
        <p:sp>
          <p:nvSpPr>
            <p:cNvPr id="479" name="Google Shape;479;g5f0308bde3_0_38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480" name="Google Shape;480;g5f0308bde3_0_38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84" name="Shape 484"/>
        <p:cNvGrpSpPr/>
        <p:nvPr/>
      </p:nvGrpSpPr>
      <p:grpSpPr>
        <a:xfrm>
          <a:off x="0" y="0"/>
          <a:ext cx="0" cy="0"/>
          <a:chOff x="0" y="0"/>
          <a:chExt cx="0" cy="0"/>
        </a:xfrm>
      </p:grpSpPr>
      <p:sp>
        <p:nvSpPr>
          <p:cNvPr id="485" name="Google Shape;485;g5f0308bde3_0_38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JSX = Write Lesser Code</a:t>
            </a:r>
            <a:endParaRPr b="1" sz="2500">
              <a:solidFill>
                <a:srgbClr val="073763"/>
              </a:solidFill>
              <a:latin typeface="Montserrat"/>
              <a:ea typeface="Montserrat"/>
              <a:cs typeface="Montserrat"/>
              <a:sym typeface="Montserrat"/>
            </a:endParaRPr>
          </a:p>
        </p:txBody>
      </p:sp>
      <p:sp>
        <p:nvSpPr>
          <p:cNvPr id="486" name="Google Shape;486;g5f0308bde3_0_38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5f0308bde3_0_389"/>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 Adding Elements Dynamically.</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HTML</a:t>
            </a:r>
            <a:endParaRPr b="1"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&lt;ol id="demo"&gt;&lt;/ol&gt;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Vanilla JavaScript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var firstName = “John”</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var list= document.getElementById(demo).value;</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var entry = document.createElement('li');</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entry.appendChild(document.createTextNode(firstName));</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list.appendChild(entry);</a:t>
            </a:r>
            <a:endParaRPr b="1"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JSX</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&lt;ol&gt;&lt;li&gt;{firstname}&lt;/li&gt;&lt;/ol&gt;</a:t>
            </a:r>
            <a:endParaRPr b="0" i="1" sz="1400" u="none" cap="none" strike="noStrike">
              <a:solidFill>
                <a:srgbClr val="172746"/>
              </a:solidFill>
              <a:latin typeface="Gill Sans"/>
              <a:ea typeface="Gill Sans"/>
              <a:cs typeface="Gill Sans"/>
              <a:sym typeface="Gill Sans"/>
            </a:endParaRPr>
          </a:p>
        </p:txBody>
      </p:sp>
      <p:grpSp>
        <p:nvGrpSpPr>
          <p:cNvPr id="488" name="Google Shape;488;g5f0308bde3_0_389"/>
          <p:cNvGrpSpPr/>
          <p:nvPr/>
        </p:nvGrpSpPr>
        <p:grpSpPr>
          <a:xfrm>
            <a:off x="652150" y="4737850"/>
            <a:ext cx="7863100" cy="343800"/>
            <a:chOff x="652150" y="4737850"/>
            <a:chExt cx="7863100" cy="343800"/>
          </a:xfrm>
        </p:grpSpPr>
        <p:sp>
          <p:nvSpPr>
            <p:cNvPr id="489" name="Google Shape;489;g5f0308bde3_0_38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490" name="Google Shape;490;g5f0308bde3_0_38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94" name="Shape 494"/>
        <p:cNvGrpSpPr/>
        <p:nvPr/>
      </p:nvGrpSpPr>
      <p:grpSpPr>
        <a:xfrm>
          <a:off x="0" y="0"/>
          <a:ext cx="0" cy="0"/>
          <a:chOff x="0" y="0"/>
          <a:chExt cx="0" cy="0"/>
        </a:xfrm>
      </p:grpSpPr>
      <p:sp>
        <p:nvSpPr>
          <p:cNvPr id="495" name="Google Shape;495;g5f0308bde3_0_39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JSX Basics</a:t>
            </a:r>
            <a:endParaRPr b="1" sz="2500">
              <a:solidFill>
                <a:srgbClr val="073763"/>
              </a:solidFill>
              <a:latin typeface="Montserrat"/>
              <a:ea typeface="Montserrat"/>
              <a:cs typeface="Montserrat"/>
              <a:sym typeface="Montserrat"/>
            </a:endParaRPr>
          </a:p>
        </p:txBody>
      </p:sp>
      <p:sp>
        <p:nvSpPr>
          <p:cNvPr id="496" name="Google Shape;496;g5f0308bde3_0_39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5f0308bde3_0_395"/>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1. Embed Expressions.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greetings = &lt;h1&gt;Welcome, {firstname}&lt;/h1&gt;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fullName = (firstName,  lastName) =&gt; {</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return firstName + lastName</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greetings = &lt;h1&gt;Welcome, {fullName(“John”, “Lark”)} &lt;/h1&gt;</a:t>
            </a:r>
            <a:endParaRPr b="0" i="1" sz="1400" u="none" cap="none" strike="noStrike">
              <a:solidFill>
                <a:srgbClr val="172746"/>
              </a:solidFill>
              <a:latin typeface="Gill Sans"/>
              <a:ea typeface="Gill Sans"/>
              <a:cs typeface="Gill Sans"/>
              <a:sym typeface="Gill Sans"/>
            </a:endParaRPr>
          </a:p>
        </p:txBody>
      </p:sp>
      <p:grpSp>
        <p:nvGrpSpPr>
          <p:cNvPr id="498" name="Google Shape;498;g5f0308bde3_0_395"/>
          <p:cNvGrpSpPr/>
          <p:nvPr/>
        </p:nvGrpSpPr>
        <p:grpSpPr>
          <a:xfrm>
            <a:off x="652150" y="4737850"/>
            <a:ext cx="7863100" cy="343800"/>
            <a:chOff x="652150" y="4737850"/>
            <a:chExt cx="7863100" cy="343800"/>
          </a:xfrm>
        </p:grpSpPr>
        <p:sp>
          <p:nvSpPr>
            <p:cNvPr id="499" name="Google Shape;499;g5f0308bde3_0_39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500" name="Google Shape;500;g5f0308bde3_0_39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04" name="Shape 504"/>
        <p:cNvGrpSpPr/>
        <p:nvPr/>
      </p:nvGrpSpPr>
      <p:grpSpPr>
        <a:xfrm>
          <a:off x="0" y="0"/>
          <a:ext cx="0" cy="0"/>
          <a:chOff x="0" y="0"/>
          <a:chExt cx="0" cy="0"/>
        </a:xfrm>
      </p:grpSpPr>
      <p:sp>
        <p:nvSpPr>
          <p:cNvPr id="505" name="Google Shape;505;g5f0308bde3_0_40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JSX Basics</a:t>
            </a:r>
            <a:endParaRPr b="1" sz="2500">
              <a:solidFill>
                <a:srgbClr val="073763"/>
              </a:solidFill>
              <a:latin typeface="Montserrat"/>
              <a:ea typeface="Montserrat"/>
              <a:cs typeface="Montserrat"/>
              <a:sym typeface="Montserrat"/>
            </a:endParaRPr>
          </a:p>
        </p:txBody>
      </p:sp>
      <p:sp>
        <p:nvSpPr>
          <p:cNvPr id="506" name="Google Shape;506;g5f0308bde3_0_40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g5f0308bde3_0_401"/>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2. HTML Attributes.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&lt;a className=”GoogleLink” href=”https://www.google.com” &gt;Link&lt;/a&gt;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3. Dynamic Attributes.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profilePic = &lt;img src={user.profilePic} alt=”Profile Pic” /&gt;</a:t>
            </a:r>
            <a:endParaRPr b="0" i="1" sz="1400" u="none" cap="none" strike="noStrike">
              <a:solidFill>
                <a:srgbClr val="172746"/>
              </a:solidFill>
              <a:latin typeface="Gill Sans"/>
              <a:ea typeface="Gill Sans"/>
              <a:cs typeface="Gill Sans"/>
              <a:sym typeface="Gill Sans"/>
            </a:endParaRPr>
          </a:p>
        </p:txBody>
      </p:sp>
      <p:grpSp>
        <p:nvGrpSpPr>
          <p:cNvPr id="508" name="Google Shape;508;g5f0308bde3_0_401"/>
          <p:cNvGrpSpPr/>
          <p:nvPr/>
        </p:nvGrpSpPr>
        <p:grpSpPr>
          <a:xfrm>
            <a:off x="652150" y="4737850"/>
            <a:ext cx="7863100" cy="343800"/>
            <a:chOff x="652150" y="4737850"/>
            <a:chExt cx="7863100" cy="343800"/>
          </a:xfrm>
        </p:grpSpPr>
        <p:sp>
          <p:nvSpPr>
            <p:cNvPr id="509" name="Google Shape;509;g5f0308bde3_0_40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510" name="Google Shape;510;g5f0308bde3_0_40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14" name="Shape 514"/>
        <p:cNvGrpSpPr/>
        <p:nvPr/>
      </p:nvGrpSpPr>
      <p:grpSpPr>
        <a:xfrm>
          <a:off x="0" y="0"/>
          <a:ext cx="0" cy="0"/>
          <a:chOff x="0" y="0"/>
          <a:chExt cx="0" cy="0"/>
        </a:xfrm>
      </p:grpSpPr>
      <p:sp>
        <p:nvSpPr>
          <p:cNvPr id="515" name="Google Shape;515;g5f0308bde3_0_37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React Components</a:t>
            </a:r>
            <a:endParaRPr b="1" sz="2500">
              <a:solidFill>
                <a:srgbClr val="073763"/>
              </a:solidFill>
              <a:latin typeface="Montserrat"/>
              <a:ea typeface="Montserrat"/>
              <a:cs typeface="Montserrat"/>
              <a:sym typeface="Montserrat"/>
            </a:endParaRPr>
          </a:p>
        </p:txBody>
      </p:sp>
      <p:sp>
        <p:nvSpPr>
          <p:cNvPr id="516" name="Google Shape;516;g5f0308bde3_0_37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5f0308bde3_0_377"/>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use JSX we need to import the ‘React’ module from the installed ‘react’ package.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import React from ‘react’;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MenuItem = () {</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return &lt;span&gt;Hello React&lt;/span&gt; </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1" sz="1400" u="none" cap="none" strike="noStrike">
              <a:solidFill>
                <a:srgbClr val="172746"/>
              </a:solidFill>
              <a:latin typeface="Gill Sans"/>
              <a:ea typeface="Gill Sans"/>
              <a:cs typeface="Gill Sans"/>
              <a:sym typeface="Gill Sans"/>
            </a:endParaRPr>
          </a:p>
          <a:p>
            <a:pPr indent="0" lvl="0" marL="0" marR="0" rtl="0" algn="l">
              <a:lnSpc>
                <a:spcPct val="100000"/>
              </a:lnSpc>
              <a:spcBef>
                <a:spcPts val="17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export default MenuItem;</a:t>
            </a:r>
            <a:endParaRPr b="0" i="1" sz="1400" u="none" cap="none" strike="noStrike">
              <a:solidFill>
                <a:srgbClr val="172746"/>
              </a:solidFill>
              <a:latin typeface="Gill Sans"/>
              <a:ea typeface="Gill Sans"/>
              <a:cs typeface="Gill Sans"/>
              <a:sym typeface="Gill Sans"/>
            </a:endParaRPr>
          </a:p>
        </p:txBody>
      </p:sp>
      <p:grpSp>
        <p:nvGrpSpPr>
          <p:cNvPr id="518" name="Google Shape;518;g5f0308bde3_0_377"/>
          <p:cNvGrpSpPr/>
          <p:nvPr/>
        </p:nvGrpSpPr>
        <p:grpSpPr>
          <a:xfrm>
            <a:off x="652150" y="4737850"/>
            <a:ext cx="7863100" cy="343800"/>
            <a:chOff x="652150" y="4737850"/>
            <a:chExt cx="7863100" cy="343800"/>
          </a:xfrm>
        </p:grpSpPr>
        <p:sp>
          <p:nvSpPr>
            <p:cNvPr id="519" name="Google Shape;519;g5f0308bde3_0_37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520" name="Google Shape;520;g5f0308bde3_0_37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24" name="Shape 524"/>
        <p:cNvGrpSpPr/>
        <p:nvPr/>
      </p:nvGrpSpPr>
      <p:grpSpPr>
        <a:xfrm>
          <a:off x="0" y="0"/>
          <a:ext cx="0" cy="0"/>
          <a:chOff x="0" y="0"/>
          <a:chExt cx="0" cy="0"/>
        </a:xfrm>
      </p:grpSpPr>
      <p:sp>
        <p:nvSpPr>
          <p:cNvPr id="525" name="Google Shape;525;g794b11293e_0_3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React.createElement()</a:t>
            </a:r>
            <a:endParaRPr b="1" sz="2500">
              <a:solidFill>
                <a:srgbClr val="073763"/>
              </a:solidFill>
              <a:latin typeface="Montserrat"/>
              <a:ea typeface="Montserrat"/>
              <a:cs typeface="Montserrat"/>
              <a:sym typeface="Montserrat"/>
            </a:endParaRPr>
          </a:p>
        </p:txBody>
      </p:sp>
      <p:sp>
        <p:nvSpPr>
          <p:cNvPr id="526" name="Google Shape;526;g794b11293e_0_3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794b11293e_0_31"/>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7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We can also create elements using the React.createElement() method.</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When React creates component/element, it calls this method, which takes three arguments.</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The component/element name.</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An object representing the element’s properties also called props.</a:t>
            </a:r>
            <a:endParaRPr b="0" i="0" sz="1400" u="none" cap="none" strike="noStrike">
              <a:solidFill>
                <a:srgbClr val="172746"/>
              </a:solidFill>
              <a:latin typeface="Montserrat"/>
              <a:ea typeface="Montserrat"/>
              <a:cs typeface="Montserrat"/>
              <a:sym typeface="Montserrat"/>
            </a:endParaRPr>
          </a:p>
          <a:p>
            <a:pPr indent="0" lvl="0" marL="0" marR="0" rtl="0" algn="l">
              <a:lnSpc>
                <a:spcPct val="100000"/>
              </a:lnSpc>
              <a:spcBef>
                <a:spcPts val="17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An array of the element’s children.</a:t>
            </a:r>
            <a:endParaRPr b="0" i="0" sz="1400" u="none" cap="none" strike="noStrike">
              <a:solidFill>
                <a:srgbClr val="172746"/>
              </a:solidFill>
              <a:latin typeface="Montserrat"/>
              <a:ea typeface="Montserrat"/>
              <a:cs typeface="Montserrat"/>
              <a:sym typeface="Montserrat"/>
            </a:endParaRPr>
          </a:p>
        </p:txBody>
      </p:sp>
      <p:grpSp>
        <p:nvGrpSpPr>
          <p:cNvPr id="528" name="Google Shape;528;g794b11293e_0_31"/>
          <p:cNvGrpSpPr/>
          <p:nvPr/>
        </p:nvGrpSpPr>
        <p:grpSpPr>
          <a:xfrm>
            <a:off x="652150" y="4737850"/>
            <a:ext cx="7863100" cy="343800"/>
            <a:chOff x="652150" y="4737850"/>
            <a:chExt cx="7863100" cy="343800"/>
          </a:xfrm>
        </p:grpSpPr>
        <p:sp>
          <p:nvSpPr>
            <p:cNvPr id="529" name="Google Shape;529;g794b11293e_0_3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530" name="Google Shape;530;g794b11293e_0_3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34" name="Shape 534"/>
        <p:cNvGrpSpPr/>
        <p:nvPr/>
      </p:nvGrpSpPr>
      <p:grpSpPr>
        <a:xfrm>
          <a:off x="0" y="0"/>
          <a:ext cx="0" cy="0"/>
          <a:chOff x="0" y="0"/>
          <a:chExt cx="0" cy="0"/>
        </a:xfrm>
      </p:grpSpPr>
      <p:sp>
        <p:nvSpPr>
          <p:cNvPr id="535" name="Google Shape;535;g5f0308bde3_0_41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Create Component from Lists</a:t>
            </a:r>
            <a:endParaRPr b="1" sz="2500">
              <a:solidFill>
                <a:srgbClr val="073763"/>
              </a:solidFill>
              <a:latin typeface="Montserrat"/>
              <a:ea typeface="Montserrat"/>
              <a:cs typeface="Montserrat"/>
              <a:sym typeface="Montserrat"/>
            </a:endParaRPr>
          </a:p>
        </p:txBody>
      </p:sp>
      <p:sp>
        <p:nvSpPr>
          <p:cNvPr id="536" name="Google Shape;536;g5f0308bde3_0_41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5f0308bde3_0_41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We can use map to iterate list items and generate dynamic HTML elements.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blogs = [{title:’’, desc:’’}, {title:’’, desc:’’},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blogList = blogs.map((item, pos)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return &lt;div key={pos}&gt; &lt;h3&gt;{item.title}&lt;/h3&gt; &lt;p&gt;{item.desc}&lt;/p&gt; &lt;/div&gt;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Key helps React identify which components have changed. All the elements inside an array should have a unique key.</a:t>
            </a:r>
            <a:endParaRPr b="0" i="0" sz="1400" u="none" cap="none" strike="noStrike">
              <a:solidFill>
                <a:srgbClr val="172746"/>
              </a:solidFill>
              <a:latin typeface="Montserrat"/>
              <a:ea typeface="Montserrat"/>
              <a:cs typeface="Montserrat"/>
              <a:sym typeface="Montserrat"/>
            </a:endParaRPr>
          </a:p>
        </p:txBody>
      </p:sp>
      <p:grpSp>
        <p:nvGrpSpPr>
          <p:cNvPr id="538" name="Google Shape;538;g5f0308bde3_0_413"/>
          <p:cNvGrpSpPr/>
          <p:nvPr/>
        </p:nvGrpSpPr>
        <p:grpSpPr>
          <a:xfrm>
            <a:off x="652150" y="4737850"/>
            <a:ext cx="7863100" cy="343800"/>
            <a:chOff x="652150" y="4737850"/>
            <a:chExt cx="7863100" cy="343800"/>
          </a:xfrm>
        </p:grpSpPr>
        <p:sp>
          <p:nvSpPr>
            <p:cNvPr id="539" name="Google Shape;539;g5f0308bde3_0_41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540" name="Google Shape;540;g5f0308bde3_0_41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5f0308bde3_0_419"/>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COMPONENT STYLES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2" name="Shape 142"/>
        <p:cNvGrpSpPr/>
        <p:nvPr/>
      </p:nvGrpSpPr>
      <p:grpSpPr>
        <a:xfrm>
          <a:off x="0" y="0"/>
          <a:ext cx="0" cy="0"/>
          <a:chOff x="0" y="0"/>
          <a:chExt cx="0" cy="0"/>
        </a:xfrm>
      </p:grpSpPr>
      <p:sp>
        <p:nvSpPr>
          <p:cNvPr id="143" name="Google Shape;143;g5f0308bde3_0_33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Let and Const</a:t>
            </a:r>
            <a:endParaRPr b="1" sz="2500">
              <a:solidFill>
                <a:srgbClr val="073763"/>
              </a:solidFill>
              <a:latin typeface="Montserrat"/>
              <a:ea typeface="Montserrat"/>
              <a:cs typeface="Montserrat"/>
              <a:sym typeface="Montserrat"/>
            </a:endParaRPr>
          </a:p>
        </p:txBody>
      </p:sp>
      <p:sp>
        <p:nvSpPr>
          <p:cNvPr id="144" name="Google Shape;144;g5f0308bde3_0_33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5f0308bde3_0_33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In old JavaScript, we use “</a:t>
            </a:r>
            <a:r>
              <a:rPr b="0" i="1" lang="en-US" sz="1400" u="none" cap="none" strike="noStrike">
                <a:solidFill>
                  <a:srgbClr val="172746"/>
                </a:solidFill>
                <a:latin typeface="Montserrat"/>
                <a:ea typeface="Montserrat"/>
                <a:cs typeface="Montserrat"/>
                <a:sym typeface="Montserrat"/>
              </a:rPr>
              <a:t>var” </a:t>
            </a:r>
            <a:r>
              <a:rPr b="0" i="0" lang="en-US" sz="1400" u="none" cap="none" strike="noStrike">
                <a:solidFill>
                  <a:srgbClr val="172746"/>
                </a:solidFill>
                <a:latin typeface="Montserrat"/>
                <a:ea typeface="Montserrat"/>
                <a:cs typeface="Montserrat"/>
                <a:sym typeface="Montserrat"/>
              </a:rPr>
              <a:t>to create variables. In ES6 we use “</a:t>
            </a:r>
            <a:r>
              <a:rPr b="0" i="1" lang="en-US" sz="1400" u="none" cap="none" strike="noStrike">
                <a:solidFill>
                  <a:srgbClr val="172746"/>
                </a:solidFill>
                <a:latin typeface="Montserrat"/>
                <a:ea typeface="Montserrat"/>
                <a:cs typeface="Montserrat"/>
                <a:sym typeface="Montserrat"/>
              </a:rPr>
              <a:t>let”</a:t>
            </a:r>
            <a:r>
              <a:rPr b="0" i="0" lang="en-US" sz="1400" u="none" cap="none" strike="noStrike">
                <a:solidFill>
                  <a:srgbClr val="172746"/>
                </a:solidFill>
                <a:latin typeface="Montserrat"/>
                <a:ea typeface="Montserrat"/>
                <a:cs typeface="Montserrat"/>
                <a:sym typeface="Montserrat"/>
              </a:rPr>
              <a:t> and </a:t>
            </a:r>
            <a:r>
              <a:rPr b="0" i="1" lang="en-US" sz="1400" u="none" cap="none" strike="noStrike">
                <a:solidFill>
                  <a:srgbClr val="172746"/>
                </a:solidFill>
                <a:latin typeface="Montserrat"/>
                <a:ea typeface="Montserrat"/>
                <a:cs typeface="Montserrat"/>
                <a:sym typeface="Montserrat"/>
              </a:rPr>
              <a:t>“const”.</a:t>
            </a:r>
            <a:endParaRPr b="0" i="1"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Think of </a:t>
            </a:r>
            <a:r>
              <a:rPr b="0" i="1" lang="en-US" sz="1400" u="none" cap="none" strike="noStrike">
                <a:solidFill>
                  <a:srgbClr val="172746"/>
                </a:solidFill>
                <a:latin typeface="Montserrat"/>
                <a:ea typeface="Montserrat"/>
                <a:cs typeface="Montserrat"/>
                <a:sym typeface="Montserrat"/>
              </a:rPr>
              <a:t>let</a:t>
            </a:r>
            <a:r>
              <a:rPr b="0" i="0" lang="en-US" sz="1400" u="none" cap="none" strike="noStrike">
                <a:solidFill>
                  <a:srgbClr val="172746"/>
                </a:solidFill>
                <a:latin typeface="Montserrat"/>
                <a:ea typeface="Montserrat"/>
                <a:cs typeface="Montserrat"/>
                <a:sym typeface="Montserrat"/>
              </a:rPr>
              <a:t> as the new </a:t>
            </a:r>
            <a:r>
              <a:rPr b="0" i="1" lang="en-US" sz="1400" u="none" cap="none" strike="noStrike">
                <a:solidFill>
                  <a:srgbClr val="172746"/>
                </a:solidFill>
                <a:latin typeface="Montserrat"/>
                <a:ea typeface="Montserrat"/>
                <a:cs typeface="Montserrat"/>
                <a:sym typeface="Montserrat"/>
              </a:rPr>
              <a:t>var. </a:t>
            </a:r>
            <a:r>
              <a:rPr b="0" i="0" lang="en-US" sz="1400" u="none" cap="none" strike="noStrike">
                <a:solidFill>
                  <a:srgbClr val="172746"/>
                </a:solidFill>
                <a:latin typeface="Montserrat"/>
                <a:ea typeface="Montserrat"/>
                <a:cs typeface="Montserrat"/>
                <a:sym typeface="Montserrat"/>
              </a:rPr>
              <a:t>It is used to create a variable for which the value may change even after it’s declared. </a:t>
            </a:r>
            <a:r>
              <a:rPr b="1" i="0" lang="en-US" sz="1400" u="none" cap="none" strike="noStrike">
                <a:solidFill>
                  <a:srgbClr val="172746"/>
                </a:solidFill>
                <a:latin typeface="Montserrat"/>
                <a:ea typeface="Montserrat"/>
                <a:cs typeface="Montserrat"/>
                <a:sym typeface="Montserrat"/>
              </a:rPr>
              <a:t>It doesn’t supports hoisting.</a:t>
            </a:r>
            <a:endParaRPr b="1" i="1"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1" lang="en-US" sz="1400" u="none" cap="none" strike="noStrike">
                <a:solidFill>
                  <a:srgbClr val="172746"/>
                </a:solidFill>
                <a:latin typeface="Montserrat"/>
                <a:ea typeface="Montserrat"/>
                <a:cs typeface="Montserrat"/>
                <a:sym typeface="Montserrat"/>
              </a:rPr>
              <a:t>const</a:t>
            </a:r>
            <a:r>
              <a:rPr b="0" i="0" lang="en-US" sz="1400" u="none" cap="none" strike="noStrike">
                <a:solidFill>
                  <a:srgbClr val="172746"/>
                </a:solidFill>
                <a:latin typeface="Montserrat"/>
                <a:ea typeface="Montserrat"/>
                <a:cs typeface="Montserrat"/>
                <a:sym typeface="Montserrat"/>
              </a:rPr>
              <a:t> is used to create a variable for which the value will never change after it’s declared. JavaScript will give you an error if you try to update the value of a const variable. It doesn’t supports hoisting.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For eg,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var mName = “John Lark”</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let mAge = 28</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endpoint = “https://api.rest.com/v1/”</a:t>
            </a:r>
            <a:endParaRPr b="0" i="0" sz="1400" u="none" cap="none" strike="noStrike">
              <a:solidFill>
                <a:srgbClr val="172746"/>
              </a:solidFill>
              <a:latin typeface="Montserrat"/>
              <a:ea typeface="Montserrat"/>
              <a:cs typeface="Montserrat"/>
              <a:sym typeface="Montserrat"/>
            </a:endParaRPr>
          </a:p>
        </p:txBody>
      </p:sp>
      <p:grpSp>
        <p:nvGrpSpPr>
          <p:cNvPr id="146" name="Google Shape;146;g5f0308bde3_0_335"/>
          <p:cNvGrpSpPr/>
          <p:nvPr/>
        </p:nvGrpSpPr>
        <p:grpSpPr>
          <a:xfrm>
            <a:off x="652150" y="4737850"/>
            <a:ext cx="7863100" cy="343800"/>
            <a:chOff x="652150" y="4737850"/>
            <a:chExt cx="7863100" cy="343800"/>
          </a:xfrm>
        </p:grpSpPr>
        <p:sp>
          <p:nvSpPr>
            <p:cNvPr id="147" name="Google Shape;147;g5f0308bde3_0_33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48" name="Google Shape;148;g5f0308bde3_0_33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49" name="Shape 549"/>
        <p:cNvGrpSpPr/>
        <p:nvPr/>
      </p:nvGrpSpPr>
      <p:grpSpPr>
        <a:xfrm>
          <a:off x="0" y="0"/>
          <a:ext cx="0" cy="0"/>
          <a:chOff x="0" y="0"/>
          <a:chExt cx="0" cy="0"/>
        </a:xfrm>
      </p:grpSpPr>
      <p:sp>
        <p:nvSpPr>
          <p:cNvPr id="550" name="Google Shape;550;g5f0308bde3_0_42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Inline Styles</a:t>
            </a:r>
            <a:endParaRPr b="1" sz="2500">
              <a:solidFill>
                <a:srgbClr val="073763"/>
              </a:solidFill>
              <a:latin typeface="Montserrat"/>
              <a:ea typeface="Montserrat"/>
              <a:cs typeface="Montserrat"/>
              <a:sym typeface="Montserrat"/>
            </a:endParaRPr>
          </a:p>
        </p:txBody>
      </p:sp>
      <p:sp>
        <p:nvSpPr>
          <p:cNvPr id="551" name="Google Shape;551;g5f0308bde3_0_42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5f0308bde3_0_42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add inline styles you can simply use the styles attribute and give it an object.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&lt;div styles={{backgroundColor: ‘blue’, fontSize: ‘16px’}}&gt;Hello&lt;div&gt;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styles =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backgroundColor: ‘blue’,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fontSize: ‘16px’</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&lt;div styles={styles}&gt;Hello&lt;div&gt;</a:t>
            </a:r>
            <a:endParaRPr b="0" i="0" sz="1400" u="none" cap="none" strike="noStrike">
              <a:solidFill>
                <a:srgbClr val="172746"/>
              </a:solidFill>
              <a:latin typeface="Montserrat"/>
              <a:ea typeface="Montserrat"/>
              <a:cs typeface="Montserrat"/>
              <a:sym typeface="Montserrat"/>
            </a:endParaRPr>
          </a:p>
        </p:txBody>
      </p:sp>
      <p:grpSp>
        <p:nvGrpSpPr>
          <p:cNvPr id="553" name="Google Shape;553;g5f0308bde3_0_429"/>
          <p:cNvGrpSpPr/>
          <p:nvPr/>
        </p:nvGrpSpPr>
        <p:grpSpPr>
          <a:xfrm>
            <a:off x="652150" y="4737850"/>
            <a:ext cx="7863100" cy="343800"/>
            <a:chOff x="652150" y="4737850"/>
            <a:chExt cx="7863100" cy="343800"/>
          </a:xfrm>
        </p:grpSpPr>
        <p:sp>
          <p:nvSpPr>
            <p:cNvPr id="554" name="Google Shape;554;g5f0308bde3_0_42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555" name="Google Shape;555;g5f0308bde3_0_42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59" name="Shape 559"/>
        <p:cNvGrpSpPr/>
        <p:nvPr/>
      </p:nvGrpSpPr>
      <p:grpSpPr>
        <a:xfrm>
          <a:off x="0" y="0"/>
          <a:ext cx="0" cy="0"/>
          <a:chOff x="0" y="0"/>
          <a:chExt cx="0" cy="0"/>
        </a:xfrm>
      </p:grpSpPr>
      <p:sp>
        <p:nvSpPr>
          <p:cNvPr id="560" name="Google Shape;560;g5f0308bde3_0_42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External Styles</a:t>
            </a:r>
            <a:endParaRPr b="1" sz="2500">
              <a:solidFill>
                <a:srgbClr val="073763"/>
              </a:solidFill>
              <a:latin typeface="Montserrat"/>
              <a:ea typeface="Montserrat"/>
              <a:cs typeface="Montserrat"/>
              <a:sym typeface="Montserrat"/>
            </a:endParaRPr>
          </a:p>
        </p:txBody>
      </p:sp>
      <p:sp>
        <p:nvSpPr>
          <p:cNvPr id="561" name="Google Shape;561;g5f0308bde3_0_42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5f0308bde3_0_42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add external styles, just need to import the stylesheets file.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select JSX elements use the className property.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import ‘./App.css’;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&lt;h3 className=”Heading”&gt; Welcome to React &lt;/h3&gt;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.Heading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color: red;</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grpSp>
        <p:nvGrpSpPr>
          <p:cNvPr id="563" name="Google Shape;563;g5f0308bde3_0_423"/>
          <p:cNvGrpSpPr/>
          <p:nvPr/>
        </p:nvGrpSpPr>
        <p:grpSpPr>
          <a:xfrm>
            <a:off x="652150" y="4737850"/>
            <a:ext cx="7863100" cy="343800"/>
            <a:chOff x="652150" y="4737850"/>
            <a:chExt cx="7863100" cy="343800"/>
          </a:xfrm>
        </p:grpSpPr>
        <p:sp>
          <p:nvSpPr>
            <p:cNvPr id="564" name="Google Shape;564;g5f0308bde3_0_42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565" name="Google Shape;565;g5f0308bde3_0_42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69" name="Shape 569"/>
        <p:cNvGrpSpPr/>
        <p:nvPr/>
      </p:nvGrpSpPr>
      <p:grpSpPr>
        <a:xfrm>
          <a:off x="0" y="0"/>
          <a:ext cx="0" cy="0"/>
          <a:chOff x="0" y="0"/>
          <a:chExt cx="0" cy="0"/>
        </a:xfrm>
      </p:grpSpPr>
      <p:sp>
        <p:nvSpPr>
          <p:cNvPr id="570" name="Google Shape;570;g5f0308bde3_0_44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How to create Mobile Responsive Components?</a:t>
            </a:r>
            <a:endParaRPr b="1" sz="2500">
              <a:solidFill>
                <a:srgbClr val="073763"/>
              </a:solidFill>
              <a:latin typeface="Montserrat"/>
              <a:ea typeface="Montserrat"/>
              <a:cs typeface="Montserrat"/>
              <a:sym typeface="Montserrat"/>
            </a:endParaRPr>
          </a:p>
        </p:txBody>
      </p:sp>
      <p:sp>
        <p:nvSpPr>
          <p:cNvPr id="571" name="Google Shape;571;g5f0308bde3_0_44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5f0308bde3_0_44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create mobile responsive components, we can use Media Queries.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@media (max-width: 720px)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background-color: white;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grpSp>
        <p:nvGrpSpPr>
          <p:cNvPr id="573" name="Google Shape;573;g5f0308bde3_0_441"/>
          <p:cNvGrpSpPr/>
          <p:nvPr/>
        </p:nvGrpSpPr>
        <p:grpSpPr>
          <a:xfrm>
            <a:off x="652150" y="4737850"/>
            <a:ext cx="7863100" cy="343800"/>
            <a:chOff x="652150" y="4737850"/>
            <a:chExt cx="7863100" cy="343800"/>
          </a:xfrm>
        </p:grpSpPr>
        <p:sp>
          <p:nvSpPr>
            <p:cNvPr id="574" name="Google Shape;574;g5f0308bde3_0_44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575" name="Google Shape;575;g5f0308bde3_0_44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79" name="Shape 579"/>
        <p:cNvGrpSpPr/>
        <p:nvPr/>
      </p:nvGrpSpPr>
      <p:grpSpPr>
        <a:xfrm>
          <a:off x="0" y="0"/>
          <a:ext cx="0" cy="0"/>
          <a:chOff x="0" y="0"/>
          <a:chExt cx="0" cy="0"/>
        </a:xfrm>
      </p:grpSpPr>
      <p:sp>
        <p:nvSpPr>
          <p:cNvPr id="580" name="Google Shape;580;g7d8425f5a2_0_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Homework!!</a:t>
            </a:r>
            <a:endParaRPr b="1" sz="2500">
              <a:solidFill>
                <a:srgbClr val="073763"/>
              </a:solidFill>
              <a:latin typeface="Montserrat"/>
              <a:ea typeface="Montserrat"/>
              <a:cs typeface="Montserrat"/>
              <a:sym typeface="Montserrat"/>
            </a:endParaRPr>
          </a:p>
        </p:txBody>
      </p:sp>
      <p:sp>
        <p:nvSpPr>
          <p:cNvPr id="581" name="Google Shape;581;g7d8425f5a2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7d8425f5a2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90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Design the Blog WebApp using React.</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Read about diff between react and angular.</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Read about top 5 features of React? Why you should use React??</a:t>
            </a:r>
            <a:endParaRPr b="0" i="0" sz="1400" u="none" cap="none" strike="noStrike">
              <a:solidFill>
                <a:srgbClr val="172746"/>
              </a:solidFill>
              <a:latin typeface="Montserrat"/>
              <a:ea typeface="Montserrat"/>
              <a:cs typeface="Montserrat"/>
              <a:sym typeface="Montserrat"/>
            </a:endParaRPr>
          </a:p>
        </p:txBody>
      </p:sp>
      <p:grpSp>
        <p:nvGrpSpPr>
          <p:cNvPr id="583" name="Google Shape;583;g7d8425f5a2_0_0"/>
          <p:cNvGrpSpPr/>
          <p:nvPr/>
        </p:nvGrpSpPr>
        <p:grpSpPr>
          <a:xfrm>
            <a:off x="652150" y="4737850"/>
            <a:ext cx="7863100" cy="343800"/>
            <a:chOff x="652150" y="4737850"/>
            <a:chExt cx="7863100" cy="343800"/>
          </a:xfrm>
        </p:grpSpPr>
        <p:sp>
          <p:nvSpPr>
            <p:cNvPr id="584" name="Google Shape;584;g7d8425f5a2_0_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585" name="Google Shape;585;g7d8425f5a2_0_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5f0308bde3_0_447"/>
          <p:cNvSpPr txBox="1"/>
          <p:nvPr/>
        </p:nvSpPr>
        <p:spPr>
          <a:xfrm>
            <a:off x="450050" y="2129250"/>
            <a:ext cx="822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COMPONENT IN DETAILS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94" name="Shape 594"/>
        <p:cNvGrpSpPr/>
        <p:nvPr/>
      </p:nvGrpSpPr>
      <p:grpSpPr>
        <a:xfrm>
          <a:off x="0" y="0"/>
          <a:ext cx="0" cy="0"/>
          <a:chOff x="0" y="0"/>
          <a:chExt cx="0" cy="0"/>
        </a:xfrm>
      </p:grpSpPr>
      <p:sp>
        <p:nvSpPr>
          <p:cNvPr id="595" name="Google Shape;595;g5f0308bde3_0_45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US" sz="2500">
                <a:solidFill>
                  <a:srgbClr val="073763"/>
                </a:solidFill>
                <a:latin typeface="Montserrat"/>
                <a:ea typeface="Montserrat"/>
                <a:cs typeface="Montserrat"/>
                <a:sym typeface="Montserrat"/>
              </a:rPr>
              <a:t>Functional Component</a:t>
            </a:r>
            <a:endParaRPr b="1" sz="25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3200"/>
              <a:buFont typeface="Arial"/>
              <a:buNone/>
            </a:pPr>
            <a:r>
              <a:t/>
            </a:r>
            <a:endParaRPr b="1" sz="2500">
              <a:solidFill>
                <a:srgbClr val="073763"/>
              </a:solidFill>
              <a:latin typeface="Montserrat"/>
              <a:ea typeface="Montserrat"/>
              <a:cs typeface="Montserrat"/>
              <a:sym typeface="Montserrat"/>
            </a:endParaRPr>
          </a:p>
        </p:txBody>
      </p:sp>
      <p:sp>
        <p:nvSpPr>
          <p:cNvPr id="596" name="Google Shape;596;g5f0308bde3_0_45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5f0308bde3_0_45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The simplest way to define a component is to write a JavaScript function.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blogList = ()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return() {</a:t>
            </a:r>
            <a:endParaRPr b="0" i="0" sz="1400" u="none" cap="none" strike="noStrike">
              <a:solidFill>
                <a:srgbClr val="172746"/>
              </a:solidFill>
              <a:latin typeface="Montserrat"/>
              <a:ea typeface="Montserrat"/>
              <a:cs typeface="Montserrat"/>
              <a:sym typeface="Montserrat"/>
            </a:endParaRPr>
          </a:p>
          <a:p>
            <a:pPr indent="45720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&lt;div&gt;</a:t>
            </a:r>
            <a:endParaRPr b="0" i="0" sz="1400" u="none" cap="none" strike="noStrike">
              <a:solidFill>
                <a:srgbClr val="172746"/>
              </a:solidFill>
              <a:latin typeface="Montserrat"/>
              <a:ea typeface="Montserrat"/>
              <a:cs typeface="Montserrat"/>
              <a:sym typeface="Montserrat"/>
            </a:endParaRPr>
          </a:p>
          <a:p>
            <a:pPr indent="457200" lvl="0" marL="45720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&lt;h3&gt;Blog 1&lt;/h3&gt;</a:t>
            </a:r>
            <a:endParaRPr b="0" i="0" sz="1400" u="none" cap="none" strike="noStrike">
              <a:solidFill>
                <a:srgbClr val="172746"/>
              </a:solidFill>
              <a:latin typeface="Montserrat"/>
              <a:ea typeface="Montserrat"/>
              <a:cs typeface="Montserrat"/>
              <a:sym typeface="Montserrat"/>
            </a:endParaRPr>
          </a:p>
          <a:p>
            <a:pPr indent="457200" lvl="0" marL="45720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&lt;p&gt;Blog Desc 1&lt;/p&gt;</a:t>
            </a:r>
            <a:endParaRPr b="0" i="0" sz="1400" u="none" cap="none" strike="noStrike">
              <a:solidFill>
                <a:srgbClr val="172746"/>
              </a:solidFill>
              <a:latin typeface="Montserrat"/>
              <a:ea typeface="Montserrat"/>
              <a:cs typeface="Montserrat"/>
              <a:sym typeface="Montserrat"/>
            </a:endParaRPr>
          </a:p>
          <a:p>
            <a:pPr indent="0" lvl="0" marL="45720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a:t>
            </a:r>
            <a:endParaRPr b="0" i="0" sz="1500" u="none" cap="none" strike="noStrike">
              <a:solidFill>
                <a:srgbClr val="172746"/>
              </a:solidFill>
              <a:latin typeface="Montserrat"/>
              <a:ea typeface="Montserrat"/>
              <a:cs typeface="Montserrat"/>
              <a:sym typeface="Montserrat"/>
            </a:endParaRPr>
          </a:p>
        </p:txBody>
      </p:sp>
      <p:grpSp>
        <p:nvGrpSpPr>
          <p:cNvPr id="598" name="Google Shape;598;g5f0308bde3_0_451"/>
          <p:cNvGrpSpPr/>
          <p:nvPr/>
        </p:nvGrpSpPr>
        <p:grpSpPr>
          <a:xfrm>
            <a:off x="652150" y="4737850"/>
            <a:ext cx="7863100" cy="343800"/>
            <a:chOff x="652150" y="4737850"/>
            <a:chExt cx="7863100" cy="343800"/>
          </a:xfrm>
        </p:grpSpPr>
        <p:sp>
          <p:nvSpPr>
            <p:cNvPr id="599" name="Google Shape;599;g5f0308bde3_0_45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600" name="Google Shape;600;g5f0308bde3_0_45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04" name="Shape 604"/>
        <p:cNvGrpSpPr/>
        <p:nvPr/>
      </p:nvGrpSpPr>
      <p:grpSpPr>
        <a:xfrm>
          <a:off x="0" y="0"/>
          <a:ext cx="0" cy="0"/>
          <a:chOff x="0" y="0"/>
          <a:chExt cx="0" cy="0"/>
        </a:xfrm>
      </p:grpSpPr>
      <p:sp>
        <p:nvSpPr>
          <p:cNvPr id="605" name="Google Shape;605;g5f0308bde3_0_40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US" sz="2500">
                <a:solidFill>
                  <a:srgbClr val="073763"/>
                </a:solidFill>
                <a:latin typeface="Montserrat"/>
                <a:ea typeface="Montserrat"/>
                <a:cs typeface="Montserrat"/>
                <a:sym typeface="Montserrat"/>
              </a:rPr>
              <a:t>Modules Export and Import</a:t>
            </a:r>
            <a:endParaRPr b="1" sz="2500">
              <a:solidFill>
                <a:srgbClr val="073763"/>
              </a:solidFill>
              <a:latin typeface="Montserrat"/>
              <a:ea typeface="Montserrat"/>
              <a:cs typeface="Montserrat"/>
              <a:sym typeface="Montserrat"/>
            </a:endParaRPr>
          </a:p>
        </p:txBody>
      </p:sp>
      <p:sp>
        <p:nvSpPr>
          <p:cNvPr id="606" name="Google Shape;606;g5f0308bde3_0_40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72746"/>
              </a:solidFill>
              <a:latin typeface="Arial"/>
              <a:ea typeface="Arial"/>
              <a:cs typeface="Arial"/>
              <a:sym typeface="Arial"/>
            </a:endParaRPr>
          </a:p>
        </p:txBody>
      </p:sp>
      <p:sp>
        <p:nvSpPr>
          <p:cNvPr id="607" name="Google Shape;607;g5f0308bde3_0_40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ES6 enables developers to write modular code. Basically, we can split reusable code into separate files.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Export makes a module accessible in other files. Modules can be exported in two ways -  </a:t>
            </a:r>
            <a:r>
              <a:rPr b="0" i="1" lang="en-US" sz="1400" u="none" cap="none" strike="noStrike">
                <a:solidFill>
                  <a:srgbClr val="172746"/>
                </a:solidFill>
                <a:latin typeface="Montserrat"/>
                <a:ea typeface="Montserrat"/>
                <a:cs typeface="Montserrat"/>
                <a:sym typeface="Montserrat"/>
              </a:rPr>
              <a:t>default</a:t>
            </a:r>
            <a:r>
              <a:rPr b="0" i="0" lang="en-US" sz="1400" u="none" cap="none" strike="noStrike">
                <a:solidFill>
                  <a:srgbClr val="172746"/>
                </a:solidFill>
                <a:latin typeface="Montserrat"/>
                <a:ea typeface="Montserrat"/>
                <a:cs typeface="Montserrat"/>
                <a:sym typeface="Montserrat"/>
              </a:rPr>
              <a:t> and </a:t>
            </a:r>
            <a:r>
              <a:rPr b="0" i="1" lang="en-US" sz="1400" u="none" cap="none" strike="noStrike">
                <a:solidFill>
                  <a:srgbClr val="172746"/>
                </a:solidFill>
                <a:latin typeface="Montserrat"/>
                <a:ea typeface="Montserrat"/>
                <a:cs typeface="Montserrat"/>
                <a:sym typeface="Montserrat"/>
              </a:rPr>
              <a:t>named </a:t>
            </a:r>
            <a:r>
              <a:rPr b="0" i="0" lang="en-US" sz="1400" u="none" cap="none" strike="noStrike">
                <a:solidFill>
                  <a:srgbClr val="172746"/>
                </a:solidFill>
                <a:latin typeface="Montserrat"/>
                <a:ea typeface="Montserrat"/>
                <a:cs typeface="Montserrat"/>
                <a:sym typeface="Montserrat"/>
              </a:rPr>
              <a:t>export.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Import is used to add different modules in a JavaScript file. It has different syntax based on the export method used by the target module.</a:t>
            </a:r>
            <a:endParaRPr b="0" i="0" sz="1400" u="none" cap="none" strike="noStrike">
              <a:solidFill>
                <a:srgbClr val="172746"/>
              </a:solidFill>
              <a:latin typeface="Montserrat"/>
              <a:ea typeface="Montserrat"/>
              <a:cs typeface="Montserrat"/>
              <a:sym typeface="Montserrat"/>
            </a:endParaRPr>
          </a:p>
        </p:txBody>
      </p:sp>
      <p:grpSp>
        <p:nvGrpSpPr>
          <p:cNvPr id="608" name="Google Shape;608;g5f0308bde3_0_407"/>
          <p:cNvGrpSpPr/>
          <p:nvPr/>
        </p:nvGrpSpPr>
        <p:grpSpPr>
          <a:xfrm>
            <a:off x="652150" y="4737850"/>
            <a:ext cx="7863100" cy="343800"/>
            <a:chOff x="652150" y="4737850"/>
            <a:chExt cx="7863100" cy="343800"/>
          </a:xfrm>
        </p:grpSpPr>
        <p:sp>
          <p:nvSpPr>
            <p:cNvPr id="609" name="Google Shape;609;g5f0308bde3_0_40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610" name="Google Shape;610;g5f0308bde3_0_40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14" name="Shape 614"/>
        <p:cNvGrpSpPr/>
        <p:nvPr/>
      </p:nvGrpSpPr>
      <p:grpSpPr>
        <a:xfrm>
          <a:off x="0" y="0"/>
          <a:ext cx="0" cy="0"/>
          <a:chOff x="0" y="0"/>
          <a:chExt cx="0" cy="0"/>
        </a:xfrm>
      </p:grpSpPr>
      <p:sp>
        <p:nvSpPr>
          <p:cNvPr id="615" name="Google Shape;615;g5f0308bde3_0_45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Component Props</a:t>
            </a:r>
            <a:endParaRPr b="1" sz="2500">
              <a:solidFill>
                <a:srgbClr val="073763"/>
              </a:solidFill>
              <a:latin typeface="Montserrat"/>
              <a:ea typeface="Montserrat"/>
              <a:cs typeface="Montserrat"/>
              <a:sym typeface="Montserrat"/>
            </a:endParaRPr>
          </a:p>
        </p:txBody>
      </p:sp>
      <p:sp>
        <p:nvSpPr>
          <p:cNvPr id="616" name="Google Shape;616;g5f0308bde3_0_45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5f0308bde3_0_45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This props is used to pass data to the components. It is an object with some key-value pairs to hold passed data. It is a read-only object.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&lt;BlogItem title={‘---’} desc={‘----’} /&gt;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BlogItem = (props)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return (&lt;div&gt;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&lt;h3&gt;{props.title}&lt;/h3&gt;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&lt;p&gt;{props.desc}&lt;/p&gt;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&lt;/div&gt;);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grpSp>
        <p:nvGrpSpPr>
          <p:cNvPr id="618" name="Google Shape;618;g5f0308bde3_0_457"/>
          <p:cNvGrpSpPr/>
          <p:nvPr/>
        </p:nvGrpSpPr>
        <p:grpSpPr>
          <a:xfrm>
            <a:off x="652150" y="4737850"/>
            <a:ext cx="7863100" cy="343800"/>
            <a:chOff x="652150" y="4737850"/>
            <a:chExt cx="7863100" cy="343800"/>
          </a:xfrm>
        </p:grpSpPr>
        <p:sp>
          <p:nvSpPr>
            <p:cNvPr id="619" name="Google Shape;619;g5f0308bde3_0_45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620" name="Google Shape;620;g5f0308bde3_0_45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24" name="Shape 624"/>
        <p:cNvGrpSpPr/>
        <p:nvPr/>
      </p:nvGrpSpPr>
      <p:grpSpPr>
        <a:xfrm>
          <a:off x="0" y="0"/>
          <a:ext cx="0" cy="0"/>
          <a:chOff x="0" y="0"/>
          <a:chExt cx="0" cy="0"/>
        </a:xfrm>
      </p:grpSpPr>
      <p:sp>
        <p:nvSpPr>
          <p:cNvPr id="625" name="Google Shape;625;g5f0308bde3_0_43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Introduction to CSS Modules</a:t>
            </a:r>
            <a:endParaRPr b="1" sz="2500">
              <a:solidFill>
                <a:srgbClr val="073763"/>
              </a:solidFill>
              <a:latin typeface="Montserrat"/>
              <a:ea typeface="Montserrat"/>
              <a:cs typeface="Montserrat"/>
              <a:sym typeface="Montserrat"/>
            </a:endParaRPr>
          </a:p>
        </p:txBody>
      </p:sp>
      <p:sp>
        <p:nvSpPr>
          <p:cNvPr id="626" name="Google Shape;626;g5f0308bde3_0_43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5f0308bde3_0_43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Components are modular and independant. Having global styles is the only dependency between different components. To make components truly independent we need to make style classes scoped locally to the component.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This is where CSS Module comes into picture. It creates a local scope for the CSS classes. It makes our components completely independent and saves our app from all the troubles of global classes.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creates a unique class name for all the classes that we write using the file name, class name and hash value. 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heading -&gt; app_heading__93BS23</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Create CSS Modules File: FileName.module.css</a:t>
            </a:r>
            <a:endParaRPr b="0" i="0" sz="1400" u="none" cap="none" strike="noStrike">
              <a:solidFill>
                <a:srgbClr val="172746"/>
              </a:solidFill>
              <a:latin typeface="Montserrat"/>
              <a:ea typeface="Montserrat"/>
              <a:cs typeface="Montserrat"/>
              <a:sym typeface="Montserrat"/>
            </a:endParaRPr>
          </a:p>
        </p:txBody>
      </p:sp>
      <p:grpSp>
        <p:nvGrpSpPr>
          <p:cNvPr id="628" name="Google Shape;628;g5f0308bde3_0_435"/>
          <p:cNvGrpSpPr/>
          <p:nvPr/>
        </p:nvGrpSpPr>
        <p:grpSpPr>
          <a:xfrm>
            <a:off x="652150" y="4737850"/>
            <a:ext cx="7863100" cy="343800"/>
            <a:chOff x="652150" y="4737850"/>
            <a:chExt cx="7863100" cy="343800"/>
          </a:xfrm>
        </p:grpSpPr>
        <p:sp>
          <p:nvSpPr>
            <p:cNvPr id="629" name="Google Shape;629;g5f0308bde3_0_43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630" name="Google Shape;630;g5f0308bde3_0_43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34" name="Shape 634"/>
        <p:cNvGrpSpPr/>
        <p:nvPr/>
      </p:nvGrpSpPr>
      <p:grpSpPr>
        <a:xfrm>
          <a:off x="0" y="0"/>
          <a:ext cx="0" cy="0"/>
          <a:chOff x="0" y="0"/>
          <a:chExt cx="0" cy="0"/>
        </a:xfrm>
      </p:grpSpPr>
      <p:pic>
        <p:nvPicPr>
          <p:cNvPr id="635" name="Google Shape;635;g794b11293e_0_45"/>
          <p:cNvPicPr preferRelativeResize="0"/>
          <p:nvPr/>
        </p:nvPicPr>
        <p:blipFill rotWithShape="1">
          <a:blip r:embed="rId3">
            <a:alphaModFix/>
          </a:blip>
          <a:srcRect b="0" l="0" r="0" t="0"/>
          <a:stretch/>
        </p:blipFill>
        <p:spPr>
          <a:xfrm>
            <a:off x="0" y="0"/>
            <a:ext cx="9144000" cy="51435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2" name="Shape 152"/>
        <p:cNvGrpSpPr/>
        <p:nvPr/>
      </p:nvGrpSpPr>
      <p:grpSpPr>
        <a:xfrm>
          <a:off x="0" y="0"/>
          <a:ext cx="0" cy="0"/>
          <a:chOff x="0" y="0"/>
          <a:chExt cx="0" cy="0"/>
        </a:xfrm>
      </p:grpSpPr>
      <p:sp>
        <p:nvSpPr>
          <p:cNvPr id="153" name="Google Shape;153;g5f0308bde3_0_34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Arrow Functions</a:t>
            </a:r>
            <a:endParaRPr b="1" sz="2500">
              <a:solidFill>
                <a:srgbClr val="073763"/>
              </a:solidFill>
              <a:latin typeface="Montserrat"/>
              <a:ea typeface="Montserrat"/>
              <a:cs typeface="Montserrat"/>
              <a:sym typeface="Montserrat"/>
            </a:endParaRPr>
          </a:p>
        </p:txBody>
      </p:sp>
      <p:sp>
        <p:nvSpPr>
          <p:cNvPr id="154" name="Google Shape;154;g5f0308bde3_0_34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5f0308bde3_0_341"/>
          <p:cNvSpPr txBox="1"/>
          <p:nvPr/>
        </p:nvSpPr>
        <p:spPr>
          <a:xfrm>
            <a:off x="593150" y="673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ES6 gives us a new syntax for defining functions using a fat arrow(=&gt;). Arrow functions bring a lot of clarity &amp; code reduction. It </a:t>
            </a:r>
            <a:r>
              <a:rPr b="1" i="0" lang="en-US" sz="1400" u="none" cap="none" strike="noStrike">
                <a:solidFill>
                  <a:srgbClr val="172746"/>
                </a:solidFill>
                <a:latin typeface="Montserrat"/>
                <a:ea typeface="Montserrat"/>
                <a:cs typeface="Montserrat"/>
                <a:sym typeface="Montserrat"/>
              </a:rPr>
              <a:t>does not support hoisting.</a:t>
            </a:r>
            <a:endParaRPr b="1"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1"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1" i="0" lang="en-US" sz="1400" u="none" cap="none" strike="noStrike">
                <a:solidFill>
                  <a:srgbClr val="172746"/>
                </a:solidFill>
                <a:latin typeface="Montserrat"/>
                <a:ea typeface="Montserrat"/>
                <a:cs typeface="Montserrat"/>
                <a:sym typeface="Montserrat"/>
              </a:rPr>
              <a:t>Old Method:</a:t>
            </a:r>
            <a:r>
              <a:rPr b="0" i="0" lang="en-US" sz="1400" u="none" cap="none" strike="noStrike">
                <a:solidFill>
                  <a:srgbClr val="172746"/>
                </a:solidFill>
                <a:latin typeface="Montserrat"/>
                <a:ea typeface="Montserrat"/>
                <a:cs typeface="Montserrat"/>
                <a:sym typeface="Montserrat"/>
              </a:rPr>
              <a: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function mFunc(arg1, arg2...) {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    // Function Body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1" i="0" lang="en-US" sz="1400" u="none" cap="none" strike="noStrike">
                <a:solidFill>
                  <a:srgbClr val="172746"/>
                </a:solidFill>
                <a:latin typeface="Montserrat"/>
                <a:ea typeface="Montserrat"/>
                <a:cs typeface="Montserrat"/>
                <a:sym typeface="Montserrat"/>
              </a:rPr>
              <a:t>Arrow Functions: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mFunc = (arg1, arg2) =&gt; {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    // Function Body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grpSp>
        <p:nvGrpSpPr>
          <p:cNvPr id="156" name="Google Shape;156;g5f0308bde3_0_341"/>
          <p:cNvGrpSpPr/>
          <p:nvPr/>
        </p:nvGrpSpPr>
        <p:grpSpPr>
          <a:xfrm>
            <a:off x="652150" y="4737850"/>
            <a:ext cx="7863100" cy="343800"/>
            <a:chOff x="652150" y="4737850"/>
            <a:chExt cx="7863100" cy="343800"/>
          </a:xfrm>
        </p:grpSpPr>
        <p:sp>
          <p:nvSpPr>
            <p:cNvPr id="157" name="Google Shape;157;g5f0308bde3_0_34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58" name="Google Shape;158;g5f0308bde3_0_34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39" name="Shape 639"/>
        <p:cNvGrpSpPr/>
        <p:nvPr/>
      </p:nvGrpSpPr>
      <p:grpSpPr>
        <a:xfrm>
          <a:off x="0" y="0"/>
          <a:ext cx="0" cy="0"/>
          <a:chOff x="0" y="0"/>
          <a:chExt cx="0" cy="0"/>
        </a:xfrm>
      </p:grpSpPr>
      <p:sp>
        <p:nvSpPr>
          <p:cNvPr id="640" name="Google Shape;640;g5f0308bde3_0_46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Class-based Component</a:t>
            </a:r>
            <a:endParaRPr b="1" sz="2500">
              <a:solidFill>
                <a:srgbClr val="073763"/>
              </a:solidFill>
              <a:latin typeface="Montserrat"/>
              <a:ea typeface="Montserrat"/>
              <a:cs typeface="Montserrat"/>
              <a:sym typeface="Montserrat"/>
            </a:endParaRPr>
          </a:p>
        </p:txBody>
      </p:sp>
      <p:sp>
        <p:nvSpPr>
          <p:cNvPr id="641" name="Google Shape;641;g5f0308bde3_0_46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5f0308bde3_0_463"/>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Class-based components introduce a new concept called state. It is an object that determines how that component renders &amp; behaves. It is similar to props, but it is private and fully controlled by the component.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 a like button by default it could represent liked or normal state and when a user clicks on it, it updates the value.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define class based components we use ES6 class syntax. A class-based component inherits the Component class of React. This Component class gives the component access to some properties and methods like state and setState etc.</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has a render method. So everytime the setState method is called it results in calling the render method.</a:t>
            </a:r>
            <a:endParaRPr b="0" i="0" sz="1400" u="none" cap="none" strike="noStrike">
              <a:solidFill>
                <a:srgbClr val="172746"/>
              </a:solidFill>
              <a:latin typeface="Montserrat"/>
              <a:ea typeface="Montserrat"/>
              <a:cs typeface="Montserrat"/>
              <a:sym typeface="Montserrat"/>
            </a:endParaRPr>
          </a:p>
        </p:txBody>
      </p:sp>
      <p:grpSp>
        <p:nvGrpSpPr>
          <p:cNvPr id="643" name="Google Shape;643;g5f0308bde3_0_463"/>
          <p:cNvGrpSpPr/>
          <p:nvPr/>
        </p:nvGrpSpPr>
        <p:grpSpPr>
          <a:xfrm>
            <a:off x="652150" y="4737850"/>
            <a:ext cx="7863100" cy="343800"/>
            <a:chOff x="652150" y="4737850"/>
            <a:chExt cx="7863100" cy="343800"/>
          </a:xfrm>
        </p:grpSpPr>
        <p:sp>
          <p:nvSpPr>
            <p:cNvPr id="644" name="Google Shape;644;g5f0308bde3_0_46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645" name="Google Shape;645;g5f0308bde3_0_46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49" name="Shape 649"/>
        <p:cNvGrpSpPr/>
        <p:nvPr/>
      </p:nvGrpSpPr>
      <p:grpSpPr>
        <a:xfrm>
          <a:off x="0" y="0"/>
          <a:ext cx="0" cy="0"/>
          <a:chOff x="0" y="0"/>
          <a:chExt cx="0" cy="0"/>
        </a:xfrm>
      </p:grpSpPr>
      <p:sp>
        <p:nvSpPr>
          <p:cNvPr id="650" name="Google Shape;650;g5f0308bde3_0_47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500" u="none" cap="none" strike="noStrike">
              <a:solidFill>
                <a:srgbClr val="172746"/>
              </a:solidFill>
              <a:latin typeface="Montserrat"/>
              <a:ea typeface="Montserrat"/>
              <a:cs typeface="Montserrat"/>
              <a:sym typeface="Montserrat"/>
            </a:endParaRPr>
          </a:p>
        </p:txBody>
      </p:sp>
      <p:pic>
        <p:nvPicPr>
          <p:cNvPr id="651" name="Google Shape;651;g5f0308bde3_0_475"/>
          <p:cNvPicPr preferRelativeResize="0"/>
          <p:nvPr/>
        </p:nvPicPr>
        <p:blipFill rotWithShape="1">
          <a:blip r:embed="rId3">
            <a:alphaModFix/>
          </a:blip>
          <a:srcRect b="0" l="0" r="0" t="0"/>
          <a:stretch/>
        </p:blipFill>
        <p:spPr>
          <a:xfrm>
            <a:off x="-21425" y="0"/>
            <a:ext cx="9165302"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55" name="Shape 655"/>
        <p:cNvGrpSpPr/>
        <p:nvPr/>
      </p:nvGrpSpPr>
      <p:grpSpPr>
        <a:xfrm>
          <a:off x="0" y="0"/>
          <a:ext cx="0" cy="0"/>
          <a:chOff x="0" y="0"/>
          <a:chExt cx="0" cy="0"/>
        </a:xfrm>
      </p:grpSpPr>
      <p:sp>
        <p:nvSpPr>
          <p:cNvPr id="656" name="Google Shape;656;g5f0308bde3_0_48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500" u="none" cap="none" strike="noStrike">
              <a:solidFill>
                <a:srgbClr val="172746"/>
              </a:solidFill>
              <a:latin typeface="Montserrat"/>
              <a:ea typeface="Montserrat"/>
              <a:cs typeface="Montserrat"/>
              <a:sym typeface="Montserrat"/>
            </a:endParaRPr>
          </a:p>
        </p:txBody>
      </p:sp>
      <p:pic>
        <p:nvPicPr>
          <p:cNvPr id="657" name="Google Shape;657;g5f0308bde3_0_481"/>
          <p:cNvPicPr preferRelativeResize="0"/>
          <p:nvPr/>
        </p:nvPicPr>
        <p:blipFill rotWithShape="1">
          <a:blip r:embed="rId3">
            <a:alphaModFix/>
          </a:blip>
          <a:srcRect b="0" l="0" r="0" t="0"/>
          <a:stretch/>
        </p:blipFill>
        <p:spPr>
          <a:xfrm>
            <a:off x="-21300" y="0"/>
            <a:ext cx="9165298"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61" name="Shape 661"/>
        <p:cNvGrpSpPr/>
        <p:nvPr/>
      </p:nvGrpSpPr>
      <p:grpSpPr>
        <a:xfrm>
          <a:off x="0" y="0"/>
          <a:ext cx="0" cy="0"/>
          <a:chOff x="0" y="0"/>
          <a:chExt cx="0" cy="0"/>
        </a:xfrm>
      </p:grpSpPr>
      <p:sp>
        <p:nvSpPr>
          <p:cNvPr id="662" name="Google Shape;662;g5f0308bde3_0_49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shouldComponentUpdate()</a:t>
            </a:r>
            <a:endParaRPr b="1" sz="2500">
              <a:solidFill>
                <a:srgbClr val="073763"/>
              </a:solidFill>
              <a:latin typeface="Montserrat"/>
              <a:ea typeface="Montserrat"/>
              <a:cs typeface="Montserrat"/>
              <a:sym typeface="Montserrat"/>
            </a:endParaRPr>
          </a:p>
        </p:txBody>
      </p:sp>
      <p:sp>
        <p:nvSpPr>
          <p:cNvPr id="663" name="Google Shape;663;g5f0308bde3_0_49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5f0308bde3_0_494"/>
          <p:cNvSpPr txBox="1"/>
          <p:nvPr/>
        </p:nvSpPr>
        <p:spPr>
          <a:xfrm>
            <a:off x="593150" y="5974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Rendering is a heavy process. Especially when the layout is very complex.</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Everytime the setState() function is called. It starts the entire cycle of component update. A new virtual DOM is generated, compared with the old version of virtual DOM and then it updates the actual DOM. This can hurt the performance of a React App drastically if done wrong.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So, the rule is simple. Keep re-renders as minimum as possible.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We can avoid unnecessary re-renders in the shouldComponentUpdate() lifecycle hook. It gives us access to nextProps and nextState. We can compare if the value is changed or not. If the value is changed then we can re-render or else we can can avoid the re-render.</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Syntax: shouldComponentUpdate(nextProps, nextState) {</a:t>
            </a:r>
            <a:endParaRPr b="0" i="0" sz="1400" u="none" cap="none" strike="noStrike">
              <a:solidFill>
                <a:srgbClr val="172746"/>
              </a:solidFill>
              <a:latin typeface="Montserrat"/>
              <a:ea typeface="Montserrat"/>
              <a:cs typeface="Montserrat"/>
              <a:sym typeface="Montserrat"/>
            </a:endParaRPr>
          </a:p>
          <a:p>
            <a:pPr indent="45720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return true/false;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grpSp>
        <p:nvGrpSpPr>
          <p:cNvPr id="665" name="Google Shape;665;g5f0308bde3_0_494"/>
          <p:cNvGrpSpPr/>
          <p:nvPr/>
        </p:nvGrpSpPr>
        <p:grpSpPr>
          <a:xfrm>
            <a:off x="652150" y="4737850"/>
            <a:ext cx="7863100" cy="343800"/>
            <a:chOff x="652150" y="4737850"/>
            <a:chExt cx="7863100" cy="343800"/>
          </a:xfrm>
        </p:grpSpPr>
        <p:sp>
          <p:nvSpPr>
            <p:cNvPr id="666" name="Google Shape;666;g5f0308bde3_0_49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667" name="Google Shape;667;g5f0308bde3_0_49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71" name="Shape 671"/>
        <p:cNvGrpSpPr/>
        <p:nvPr/>
      </p:nvGrpSpPr>
      <p:grpSpPr>
        <a:xfrm>
          <a:off x="0" y="0"/>
          <a:ext cx="0" cy="0"/>
          <a:chOff x="0" y="0"/>
          <a:chExt cx="0" cy="0"/>
        </a:xfrm>
      </p:grpSpPr>
      <p:sp>
        <p:nvSpPr>
          <p:cNvPr id="672" name="Google Shape;672;g5f0308bde3_0_61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DOM?</a:t>
            </a:r>
            <a:endParaRPr b="1" sz="2500">
              <a:solidFill>
                <a:srgbClr val="073763"/>
              </a:solidFill>
              <a:latin typeface="Montserrat"/>
              <a:ea typeface="Montserrat"/>
              <a:cs typeface="Montserrat"/>
              <a:sym typeface="Montserrat"/>
            </a:endParaRPr>
          </a:p>
        </p:txBody>
      </p:sp>
      <p:sp>
        <p:nvSpPr>
          <p:cNvPr id="673" name="Google Shape;673;g5f0308bde3_0_61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5f0308bde3_0_612"/>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It stands for Document Object Model.</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It is the tree representation of the HTML document. In other words, it shows the structure of an HTML document.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When you update HTML elements, it results in repaints and reflows. Both of these are pretty heavy tasks. That’s why updating DOM is a heavy process. Frequently, updating DOM results in performance issues, in turn making the application slow.</a:t>
            </a:r>
            <a:endParaRPr b="0" i="0" sz="1400" u="none" cap="none" strike="noStrike">
              <a:solidFill>
                <a:schemeClr val="dk1"/>
              </a:solidFill>
              <a:latin typeface="Montserrat"/>
              <a:ea typeface="Montserrat"/>
              <a:cs typeface="Montserrat"/>
              <a:sym typeface="Montserrat"/>
            </a:endParaRPr>
          </a:p>
        </p:txBody>
      </p:sp>
      <p:grpSp>
        <p:nvGrpSpPr>
          <p:cNvPr id="675" name="Google Shape;675;g5f0308bde3_0_612"/>
          <p:cNvGrpSpPr/>
          <p:nvPr/>
        </p:nvGrpSpPr>
        <p:grpSpPr>
          <a:xfrm>
            <a:off x="652150" y="4737850"/>
            <a:ext cx="7863100" cy="343800"/>
            <a:chOff x="652150" y="4737850"/>
            <a:chExt cx="7863100" cy="343800"/>
          </a:xfrm>
        </p:grpSpPr>
        <p:sp>
          <p:nvSpPr>
            <p:cNvPr id="676" name="Google Shape;676;g5f0308bde3_0_61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677" name="Google Shape;677;g5f0308bde3_0_61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81" name="Shape 681"/>
        <p:cNvGrpSpPr/>
        <p:nvPr/>
      </p:nvGrpSpPr>
      <p:grpSpPr>
        <a:xfrm>
          <a:off x="0" y="0"/>
          <a:ext cx="0" cy="0"/>
          <a:chOff x="0" y="0"/>
          <a:chExt cx="0" cy="0"/>
        </a:xfrm>
      </p:grpSpPr>
      <p:sp>
        <p:nvSpPr>
          <p:cNvPr id="682" name="Google Shape;682;g5f0308bde3_0_61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DOM?</a:t>
            </a:r>
            <a:endParaRPr b="1" sz="2500">
              <a:solidFill>
                <a:srgbClr val="073763"/>
              </a:solidFill>
              <a:latin typeface="Montserrat"/>
              <a:ea typeface="Montserrat"/>
              <a:cs typeface="Montserrat"/>
              <a:sym typeface="Montserrat"/>
            </a:endParaRPr>
          </a:p>
        </p:txBody>
      </p:sp>
      <p:sp>
        <p:nvSpPr>
          <p:cNvPr id="683" name="Google Shape;683;g5f0308bde3_0_61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g5f0308bde3_0_618"/>
          <p:cNvPicPr preferRelativeResize="0"/>
          <p:nvPr/>
        </p:nvPicPr>
        <p:blipFill rotWithShape="1">
          <a:blip r:embed="rId3">
            <a:alphaModFix/>
          </a:blip>
          <a:srcRect b="0" l="0" r="0" t="0"/>
          <a:stretch/>
        </p:blipFill>
        <p:spPr>
          <a:xfrm>
            <a:off x="466787" y="684847"/>
            <a:ext cx="8210424" cy="3947001"/>
          </a:xfrm>
          <a:prstGeom prst="rect">
            <a:avLst/>
          </a:prstGeom>
          <a:noFill/>
          <a:ln>
            <a:noFill/>
          </a:ln>
        </p:spPr>
      </p:pic>
      <p:grpSp>
        <p:nvGrpSpPr>
          <p:cNvPr id="685" name="Google Shape;685;g5f0308bde3_0_618"/>
          <p:cNvGrpSpPr/>
          <p:nvPr/>
        </p:nvGrpSpPr>
        <p:grpSpPr>
          <a:xfrm>
            <a:off x="652150" y="4737850"/>
            <a:ext cx="7863100" cy="343800"/>
            <a:chOff x="652150" y="4737850"/>
            <a:chExt cx="7863100" cy="343800"/>
          </a:xfrm>
        </p:grpSpPr>
        <p:sp>
          <p:nvSpPr>
            <p:cNvPr id="686" name="Google Shape;686;g5f0308bde3_0_61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687" name="Google Shape;687;g5f0308bde3_0_61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91" name="Shape 691"/>
        <p:cNvGrpSpPr/>
        <p:nvPr/>
      </p:nvGrpSpPr>
      <p:grpSpPr>
        <a:xfrm>
          <a:off x="0" y="0"/>
          <a:ext cx="0" cy="0"/>
          <a:chOff x="0" y="0"/>
          <a:chExt cx="0" cy="0"/>
        </a:xfrm>
      </p:grpSpPr>
      <p:sp>
        <p:nvSpPr>
          <p:cNvPr id="692" name="Google Shape;692;g5f0308bde3_0_62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Virtual DOM</a:t>
            </a:r>
            <a:endParaRPr b="1" sz="2500">
              <a:solidFill>
                <a:srgbClr val="073763"/>
              </a:solidFill>
              <a:latin typeface="Montserrat"/>
              <a:ea typeface="Montserrat"/>
              <a:cs typeface="Montserrat"/>
              <a:sym typeface="Montserrat"/>
            </a:endParaRPr>
          </a:p>
        </p:txBody>
      </p:sp>
      <p:sp>
        <p:nvSpPr>
          <p:cNvPr id="693" name="Google Shape;693;g5f0308bde3_0_62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5f0308bde3_0_626"/>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p:txBody>
      </p:sp>
      <p:pic>
        <p:nvPicPr>
          <p:cNvPr id="695" name="Google Shape;695;g5f0308bde3_0_626"/>
          <p:cNvPicPr preferRelativeResize="0"/>
          <p:nvPr/>
        </p:nvPicPr>
        <p:blipFill rotWithShape="1">
          <a:blip r:embed="rId3">
            <a:alphaModFix/>
          </a:blip>
          <a:srcRect b="0" l="0" r="0" t="0"/>
          <a:stretch/>
        </p:blipFill>
        <p:spPr>
          <a:xfrm>
            <a:off x="1671175" y="826025"/>
            <a:ext cx="5752738" cy="3849876"/>
          </a:xfrm>
          <a:prstGeom prst="rect">
            <a:avLst/>
          </a:prstGeom>
          <a:noFill/>
          <a:ln>
            <a:noFill/>
          </a:ln>
        </p:spPr>
      </p:pic>
      <p:grpSp>
        <p:nvGrpSpPr>
          <p:cNvPr id="696" name="Google Shape;696;g5f0308bde3_0_626"/>
          <p:cNvGrpSpPr/>
          <p:nvPr/>
        </p:nvGrpSpPr>
        <p:grpSpPr>
          <a:xfrm>
            <a:off x="652150" y="4737850"/>
            <a:ext cx="7863100" cy="343800"/>
            <a:chOff x="652150" y="4737850"/>
            <a:chExt cx="7863100" cy="343800"/>
          </a:xfrm>
        </p:grpSpPr>
        <p:sp>
          <p:nvSpPr>
            <p:cNvPr id="697" name="Google Shape;697;g5f0308bde3_0_62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698" name="Google Shape;698;g5f0308bde3_0_62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02" name="Shape 702"/>
        <p:cNvGrpSpPr/>
        <p:nvPr/>
      </p:nvGrpSpPr>
      <p:grpSpPr>
        <a:xfrm>
          <a:off x="0" y="0"/>
          <a:ext cx="0" cy="0"/>
          <a:chOff x="0" y="0"/>
          <a:chExt cx="0" cy="0"/>
        </a:xfrm>
      </p:grpSpPr>
      <p:sp>
        <p:nvSpPr>
          <p:cNvPr id="703" name="Google Shape;703;g5f0308bde3_0_48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DOM vs Virtual DOM</a:t>
            </a:r>
            <a:endParaRPr b="1" sz="2500">
              <a:solidFill>
                <a:srgbClr val="073763"/>
              </a:solidFill>
              <a:latin typeface="Montserrat"/>
              <a:ea typeface="Montserrat"/>
              <a:cs typeface="Montserrat"/>
              <a:sym typeface="Montserrat"/>
            </a:endParaRPr>
          </a:p>
        </p:txBody>
      </p:sp>
      <p:sp>
        <p:nvSpPr>
          <p:cNvPr id="704" name="Google Shape;704;g5f0308bde3_0_48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5f0308bde3_0_48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Lorem Ipsum</a:t>
            </a:r>
            <a:endParaRPr b="0" i="0" sz="1500" u="none" cap="none" strike="noStrike">
              <a:solidFill>
                <a:srgbClr val="172746"/>
              </a:solidFill>
              <a:latin typeface="Montserrat"/>
              <a:ea typeface="Montserrat"/>
              <a:cs typeface="Montserrat"/>
              <a:sym typeface="Montserrat"/>
            </a:endParaRPr>
          </a:p>
        </p:txBody>
      </p:sp>
      <p:pic>
        <p:nvPicPr>
          <p:cNvPr id="706" name="Google Shape;706;g5f0308bde3_0_487"/>
          <p:cNvPicPr preferRelativeResize="0"/>
          <p:nvPr/>
        </p:nvPicPr>
        <p:blipFill rotWithShape="1">
          <a:blip r:embed="rId3">
            <a:alphaModFix/>
          </a:blip>
          <a:srcRect b="0" l="0" r="0" t="0"/>
          <a:stretch/>
        </p:blipFill>
        <p:spPr>
          <a:xfrm>
            <a:off x="-28525" y="0"/>
            <a:ext cx="9172574"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10" name="Shape 710"/>
        <p:cNvGrpSpPr/>
        <p:nvPr/>
      </p:nvGrpSpPr>
      <p:grpSpPr>
        <a:xfrm>
          <a:off x="0" y="0"/>
          <a:ext cx="0" cy="0"/>
          <a:chOff x="0" y="0"/>
          <a:chExt cx="0" cy="0"/>
        </a:xfrm>
      </p:grpSpPr>
      <p:sp>
        <p:nvSpPr>
          <p:cNvPr id="711" name="Google Shape;711;g5f0308bde3_0_50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Pure Components</a:t>
            </a:r>
            <a:endParaRPr b="1" sz="2500">
              <a:solidFill>
                <a:srgbClr val="073763"/>
              </a:solidFill>
              <a:latin typeface="Montserrat"/>
              <a:ea typeface="Montserrat"/>
              <a:cs typeface="Montserrat"/>
              <a:sym typeface="Montserrat"/>
            </a:endParaRPr>
          </a:p>
        </p:txBody>
      </p:sp>
      <p:sp>
        <p:nvSpPr>
          <p:cNvPr id="712" name="Google Shape;712;g5f0308bde3_0_50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5f0308bde3_0_50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PureComponent is another class provided by React. It automatically checks if the state or props has not changed then it will avoid a re-render.</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does a shallow comparison of props and states data. This doesn’t gives us a lot of control but works well for cases when the data is simple.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import {PureComponent} from ‘react’;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class Person extends PureComponent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//Component Code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p:txBody>
      </p:sp>
      <p:grpSp>
        <p:nvGrpSpPr>
          <p:cNvPr id="714" name="Google Shape;714;g5f0308bde3_0_500"/>
          <p:cNvGrpSpPr/>
          <p:nvPr/>
        </p:nvGrpSpPr>
        <p:grpSpPr>
          <a:xfrm>
            <a:off x="652150" y="4737850"/>
            <a:ext cx="7863100" cy="343800"/>
            <a:chOff x="652150" y="4737850"/>
            <a:chExt cx="7863100" cy="343800"/>
          </a:xfrm>
        </p:grpSpPr>
        <p:sp>
          <p:nvSpPr>
            <p:cNvPr id="715" name="Google Shape;715;g5f0308bde3_0_50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716" name="Google Shape;716;g5f0308bde3_0_50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20" name="Shape 720"/>
        <p:cNvGrpSpPr/>
        <p:nvPr/>
      </p:nvGrpSpPr>
      <p:grpSpPr>
        <a:xfrm>
          <a:off x="0" y="0"/>
          <a:ext cx="0" cy="0"/>
          <a:chOff x="0" y="0"/>
          <a:chExt cx="0" cy="0"/>
        </a:xfrm>
      </p:grpSpPr>
      <p:sp>
        <p:nvSpPr>
          <p:cNvPr id="721" name="Google Shape;721;g7d9487f995_0_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Homework!!</a:t>
            </a:r>
            <a:endParaRPr b="1" sz="2500">
              <a:solidFill>
                <a:srgbClr val="073763"/>
              </a:solidFill>
              <a:latin typeface="Montserrat"/>
              <a:ea typeface="Montserrat"/>
              <a:cs typeface="Montserrat"/>
              <a:sym typeface="Montserrat"/>
            </a:endParaRPr>
          </a:p>
        </p:txBody>
      </p:sp>
      <p:sp>
        <p:nvSpPr>
          <p:cNvPr id="722" name="Google Shape;722;g7d9487f995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7d9487f995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Write the answers in Github Wiki. Create a new repo for React.</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90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Write about What is CSS Modules and Why do you need it??</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Difference between stateful and stateless component?</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Difference between props and state?</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Limitation of PureComponent</a:t>
            </a:r>
            <a:endParaRPr b="0" i="0" sz="1400" u="none" cap="none" strike="noStrike">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b="0" i="0" lang="en-US" sz="1400" u="none" cap="none" strike="noStrike">
                <a:solidFill>
                  <a:srgbClr val="172746"/>
                </a:solidFill>
                <a:latin typeface="Montserrat"/>
                <a:ea typeface="Montserrat"/>
                <a:cs typeface="Montserrat"/>
                <a:sym typeface="Montserrat"/>
              </a:rPr>
              <a:t>Create the counter app with Count in Topbar. //Just make a couple of changes instead of Count. Make it like and dislike. Two buttons to inc/dec likes. Two buttons to inc/dec dislikes.</a:t>
            </a:r>
            <a:endParaRPr b="0" i="0" sz="1400" u="none" cap="none" strike="noStrike">
              <a:solidFill>
                <a:srgbClr val="172746"/>
              </a:solidFill>
              <a:latin typeface="Montserrat"/>
              <a:ea typeface="Montserrat"/>
              <a:cs typeface="Montserrat"/>
              <a:sym typeface="Montserrat"/>
            </a:endParaRPr>
          </a:p>
        </p:txBody>
      </p:sp>
      <p:grpSp>
        <p:nvGrpSpPr>
          <p:cNvPr id="724" name="Google Shape;724;g7d9487f995_0_0"/>
          <p:cNvGrpSpPr/>
          <p:nvPr/>
        </p:nvGrpSpPr>
        <p:grpSpPr>
          <a:xfrm>
            <a:off x="652150" y="4737850"/>
            <a:ext cx="7863100" cy="343800"/>
            <a:chOff x="652150" y="4737850"/>
            <a:chExt cx="7863100" cy="343800"/>
          </a:xfrm>
        </p:grpSpPr>
        <p:sp>
          <p:nvSpPr>
            <p:cNvPr id="725" name="Google Shape;725;g7d9487f995_0_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726" name="Google Shape;726;g7d9487f995_0_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2" name="Shape 162"/>
        <p:cNvGrpSpPr/>
        <p:nvPr/>
      </p:nvGrpSpPr>
      <p:grpSpPr>
        <a:xfrm>
          <a:off x="0" y="0"/>
          <a:ext cx="0" cy="0"/>
          <a:chOff x="0" y="0"/>
          <a:chExt cx="0" cy="0"/>
        </a:xfrm>
      </p:grpSpPr>
      <p:sp>
        <p:nvSpPr>
          <p:cNvPr id="163" name="Google Shape;163;g794b11293e_0_2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Arrow Functions (Variations)</a:t>
            </a:r>
            <a:endParaRPr b="1" sz="2500">
              <a:solidFill>
                <a:srgbClr val="073763"/>
              </a:solidFill>
              <a:latin typeface="Montserrat"/>
              <a:ea typeface="Montserrat"/>
              <a:cs typeface="Montserrat"/>
              <a:sym typeface="Montserrat"/>
            </a:endParaRPr>
          </a:p>
        </p:txBody>
      </p:sp>
      <p:sp>
        <p:nvSpPr>
          <p:cNvPr id="164" name="Google Shape;164;g794b11293e_0_2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794b11293e_0_2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mFunc = arg1 =&gt; {  // Function Body } </a:t>
            </a:r>
            <a:r>
              <a:rPr b="1" i="0" lang="en-US" sz="1400" u="none" cap="none" strike="noStrike">
                <a:solidFill>
                  <a:srgbClr val="172746"/>
                </a:solidFill>
                <a:latin typeface="Montserrat"/>
                <a:ea typeface="Montserrat"/>
                <a:cs typeface="Montserrat"/>
                <a:sym typeface="Montserrat"/>
              </a:rPr>
              <a:t>// If there is a single argument then you can get rid of parenthesis.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400"/>
              <a:buFont typeface="Arial"/>
              <a:buNone/>
            </a:pPr>
            <a:r>
              <a:rPr b="0" i="0" lang="en-US" sz="1400" u="none" cap="none" strike="noStrike">
                <a:solidFill>
                  <a:srgbClr val="172746"/>
                </a:solidFill>
                <a:latin typeface="Montserrat"/>
                <a:ea typeface="Montserrat"/>
                <a:cs typeface="Montserrat"/>
                <a:sym typeface="Montserrat"/>
              </a:rPr>
              <a:t>const mFunc = arg1 =&gt; {  return arg1*2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rgbClr val="172746"/>
                </a:solidFill>
                <a:latin typeface="Montserrat"/>
                <a:ea typeface="Montserrat"/>
                <a:cs typeface="Montserrat"/>
                <a:sym typeface="Montserrat"/>
              </a:rPr>
              <a:t>const mFunc = arg1 =&gt; arg1*2 </a:t>
            </a:r>
            <a:r>
              <a:rPr b="1" i="0" lang="en-US" sz="1400" u="none" cap="none" strike="noStrike">
                <a:solidFill>
                  <a:srgbClr val="172746"/>
                </a:solidFill>
                <a:latin typeface="Montserrat"/>
                <a:ea typeface="Montserrat"/>
                <a:cs typeface="Montserrat"/>
                <a:sym typeface="Montserrat"/>
              </a:rPr>
              <a:t>// If there is a single line of code then you can get rid of curly braces and the return statement.</a:t>
            </a:r>
            <a:endParaRPr b="1" i="0" sz="1400" u="none" cap="none" strike="noStrike">
              <a:solidFill>
                <a:srgbClr val="172746"/>
              </a:solidFill>
              <a:latin typeface="Montserrat"/>
              <a:ea typeface="Montserrat"/>
              <a:cs typeface="Montserrat"/>
              <a:sym typeface="Montserrat"/>
            </a:endParaRPr>
          </a:p>
        </p:txBody>
      </p:sp>
      <p:grpSp>
        <p:nvGrpSpPr>
          <p:cNvPr id="166" name="Google Shape;166;g794b11293e_0_21"/>
          <p:cNvGrpSpPr/>
          <p:nvPr/>
        </p:nvGrpSpPr>
        <p:grpSpPr>
          <a:xfrm>
            <a:off x="652150" y="4737850"/>
            <a:ext cx="7863100" cy="343800"/>
            <a:chOff x="652150" y="4737850"/>
            <a:chExt cx="7863100" cy="343800"/>
          </a:xfrm>
        </p:grpSpPr>
        <p:sp>
          <p:nvSpPr>
            <p:cNvPr id="167" name="Google Shape;167;g794b11293e_0_2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68" name="Google Shape;168;g794b11293e_0_2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5f0308bde3_0_512"/>
          <p:cNvSpPr txBox="1"/>
          <p:nvPr/>
        </p:nvSpPr>
        <p:spPr>
          <a:xfrm>
            <a:off x="450050" y="2129250"/>
            <a:ext cx="822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DEBUGGING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35" name="Shape 735"/>
        <p:cNvGrpSpPr/>
        <p:nvPr/>
      </p:nvGrpSpPr>
      <p:grpSpPr>
        <a:xfrm>
          <a:off x="0" y="0"/>
          <a:ext cx="0" cy="0"/>
          <a:chOff x="0" y="0"/>
          <a:chExt cx="0" cy="0"/>
        </a:xfrm>
      </p:grpSpPr>
      <p:sp>
        <p:nvSpPr>
          <p:cNvPr id="736" name="Google Shape;736;g5e65c9e71d_0_18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Using React DevTools</a:t>
            </a:r>
            <a:endParaRPr b="1" sz="2500">
              <a:solidFill>
                <a:srgbClr val="073763"/>
              </a:solidFill>
              <a:latin typeface="Montserrat"/>
              <a:ea typeface="Montserrat"/>
              <a:cs typeface="Montserrat"/>
              <a:sym typeface="Montserrat"/>
            </a:endParaRPr>
          </a:p>
        </p:txBody>
      </p:sp>
      <p:sp>
        <p:nvSpPr>
          <p:cNvPr id="737" name="Google Shape;737;g5e65c9e71d_0_18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5e65c9e71d_0_18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React provides us with a tool to inspect the props, states and structure of our components.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is different from Browser Elements Explorer. With elements explorer you just see the HTML elements but with React Dev Tools you see the components as well.</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Install</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1. Search React Developer Tool Extension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2. Install the extension</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3. Inspect page and goto React Tab.</a:t>
            </a:r>
            <a:endParaRPr b="0" i="0" sz="1400" u="none" cap="none" strike="noStrike">
              <a:solidFill>
                <a:srgbClr val="172746"/>
              </a:solidFill>
              <a:latin typeface="Montserrat"/>
              <a:ea typeface="Montserrat"/>
              <a:cs typeface="Montserrat"/>
              <a:sym typeface="Montserrat"/>
            </a:endParaRPr>
          </a:p>
        </p:txBody>
      </p:sp>
      <p:grpSp>
        <p:nvGrpSpPr>
          <p:cNvPr id="739" name="Google Shape;739;g5e65c9e71d_0_186"/>
          <p:cNvGrpSpPr/>
          <p:nvPr/>
        </p:nvGrpSpPr>
        <p:grpSpPr>
          <a:xfrm>
            <a:off x="652150" y="4737850"/>
            <a:ext cx="7863100" cy="343800"/>
            <a:chOff x="652150" y="4737850"/>
            <a:chExt cx="7863100" cy="343800"/>
          </a:xfrm>
        </p:grpSpPr>
        <p:sp>
          <p:nvSpPr>
            <p:cNvPr id="740" name="Google Shape;740;g5e65c9e71d_0_18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741" name="Google Shape;741;g5e65c9e71d_0_18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5e65c9e71d_0_215"/>
          <p:cNvSpPr txBox="1"/>
          <p:nvPr/>
        </p:nvSpPr>
        <p:spPr>
          <a:xfrm>
            <a:off x="457200" y="1809300"/>
            <a:ext cx="8229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CONNECTING REACT APPS TO WEB</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50" name="Shape 750"/>
        <p:cNvGrpSpPr/>
        <p:nvPr/>
      </p:nvGrpSpPr>
      <p:grpSpPr>
        <a:xfrm>
          <a:off x="0" y="0"/>
          <a:ext cx="0" cy="0"/>
          <a:chOff x="0" y="0"/>
          <a:chExt cx="0" cy="0"/>
        </a:xfrm>
      </p:grpSpPr>
      <p:sp>
        <p:nvSpPr>
          <p:cNvPr id="751" name="Google Shape;751;g5e65c9e71d_0_19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HTTP Requests in React</a:t>
            </a:r>
            <a:endParaRPr b="1" sz="2500">
              <a:solidFill>
                <a:srgbClr val="073763"/>
              </a:solidFill>
              <a:latin typeface="Montserrat"/>
              <a:ea typeface="Montserrat"/>
              <a:cs typeface="Montserrat"/>
              <a:sym typeface="Montserrat"/>
            </a:endParaRPr>
          </a:p>
        </p:txBody>
      </p:sp>
      <p:sp>
        <p:nvSpPr>
          <p:cNvPr id="752" name="Google Shape;752;g5e65c9e71d_0_19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5e65c9e71d_0_19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React is a library and it doesn’t comes with out-of-the-box tools to handle HTTP requests.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handle HTTP request we can use packages like fetch and axios.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Axios is the one of the most popular library to handle HTTP requests in React.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To install Axios: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1. Search axios npm in the browser.</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2. Open the webpage.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3. Copy the command to install axios.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4. Open your terminal and run the copied command.</a:t>
            </a:r>
            <a:endParaRPr b="0" i="0" sz="1400" u="none" cap="none" strike="noStrike">
              <a:solidFill>
                <a:srgbClr val="172746"/>
              </a:solidFill>
              <a:latin typeface="Montserrat"/>
              <a:ea typeface="Montserrat"/>
              <a:cs typeface="Montserrat"/>
              <a:sym typeface="Montserrat"/>
            </a:endParaRPr>
          </a:p>
        </p:txBody>
      </p:sp>
      <p:grpSp>
        <p:nvGrpSpPr>
          <p:cNvPr id="754" name="Google Shape;754;g5e65c9e71d_0_198"/>
          <p:cNvGrpSpPr/>
          <p:nvPr/>
        </p:nvGrpSpPr>
        <p:grpSpPr>
          <a:xfrm>
            <a:off x="652150" y="4737850"/>
            <a:ext cx="7863100" cy="343800"/>
            <a:chOff x="652150" y="4737850"/>
            <a:chExt cx="7863100" cy="343800"/>
          </a:xfrm>
        </p:grpSpPr>
        <p:sp>
          <p:nvSpPr>
            <p:cNvPr id="755" name="Google Shape;755;g5e65c9e71d_0_19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756" name="Google Shape;756;g5e65c9e71d_0_19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60" name="Shape 760"/>
        <p:cNvGrpSpPr/>
        <p:nvPr/>
      </p:nvGrpSpPr>
      <p:grpSpPr>
        <a:xfrm>
          <a:off x="0" y="0"/>
          <a:ext cx="0" cy="0"/>
          <a:chOff x="0" y="0"/>
          <a:chExt cx="0" cy="0"/>
        </a:xfrm>
      </p:grpSpPr>
      <p:sp>
        <p:nvSpPr>
          <p:cNvPr id="761" name="Google Shape;761;g5e65c9e71d_0_23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Axios Syntax</a:t>
            </a:r>
            <a:endParaRPr b="1" sz="2500">
              <a:solidFill>
                <a:srgbClr val="073763"/>
              </a:solidFill>
              <a:latin typeface="Montserrat"/>
              <a:ea typeface="Montserrat"/>
              <a:cs typeface="Montserrat"/>
              <a:sym typeface="Montserrat"/>
            </a:endParaRPr>
          </a:p>
        </p:txBody>
      </p:sp>
      <p:sp>
        <p:nvSpPr>
          <p:cNvPr id="762" name="Google Shape;762;g5e65c9e71d_0_23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5e65c9e71d_0_238"/>
          <p:cNvSpPr txBox="1"/>
          <p:nvPr/>
        </p:nvSpPr>
        <p:spPr>
          <a:xfrm>
            <a:off x="586500" y="861750"/>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import axios from axios;</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axios.get(“url”)</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.then((response) =&gt; {</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 handle success</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.catch((error) =&gt; {</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 handle error</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console.log(‘ABC’)</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Test APIs:</a:t>
            </a:r>
            <a:r>
              <a:rPr b="0" i="1" lang="en-US" sz="1400" u="none" cap="none" strike="noStrike">
                <a:solidFill>
                  <a:schemeClr val="dk1"/>
                </a:solidFill>
                <a:latin typeface="Gill Sans"/>
                <a:ea typeface="Gill Sans"/>
                <a:cs typeface="Gill Sans"/>
                <a:sym typeface="Gill Sans"/>
              </a:rPr>
              <a:t> </a:t>
            </a:r>
            <a:r>
              <a:rPr b="0" i="1" lang="en-US" sz="1400" u="sng" cap="none" strike="noStrike">
                <a:solidFill>
                  <a:schemeClr val="hlink"/>
                </a:solidFill>
                <a:latin typeface="Gill Sans"/>
                <a:ea typeface="Gill Sans"/>
                <a:cs typeface="Gill Sans"/>
                <a:sym typeface="Gill Sans"/>
                <a:hlinkClick r:id="rId3"/>
              </a:rPr>
              <a:t>https://jsonplaceholder.typicode.com/posts</a:t>
            </a:r>
            <a:endParaRPr b="0" i="1" sz="1400" u="none" cap="none" strike="noStrike">
              <a:solidFill>
                <a:schemeClr val="dk1"/>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p:txBody>
      </p:sp>
      <p:grpSp>
        <p:nvGrpSpPr>
          <p:cNvPr id="764" name="Google Shape;764;g5e65c9e71d_0_238"/>
          <p:cNvGrpSpPr/>
          <p:nvPr/>
        </p:nvGrpSpPr>
        <p:grpSpPr>
          <a:xfrm>
            <a:off x="652150" y="4737850"/>
            <a:ext cx="7863100" cy="343800"/>
            <a:chOff x="652150" y="4737850"/>
            <a:chExt cx="7863100" cy="343800"/>
          </a:xfrm>
        </p:grpSpPr>
        <p:sp>
          <p:nvSpPr>
            <p:cNvPr id="765" name="Google Shape;765;g5e65c9e71d_0_23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766" name="Google Shape;766;g5e65c9e71d_0_23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70" name="Shape 770"/>
        <p:cNvGrpSpPr/>
        <p:nvPr/>
      </p:nvGrpSpPr>
      <p:grpSpPr>
        <a:xfrm>
          <a:off x="0" y="0"/>
          <a:ext cx="0" cy="0"/>
          <a:chOff x="0" y="0"/>
          <a:chExt cx="0" cy="0"/>
        </a:xfrm>
      </p:grpSpPr>
      <p:sp>
        <p:nvSpPr>
          <p:cNvPr id="771" name="Google Shape;771;g5f0308bde3_0_64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Async/Await</a:t>
            </a:r>
            <a:endParaRPr b="1" sz="2500">
              <a:solidFill>
                <a:srgbClr val="073763"/>
              </a:solidFill>
              <a:latin typeface="Montserrat"/>
              <a:ea typeface="Montserrat"/>
              <a:cs typeface="Montserrat"/>
              <a:sym typeface="Montserrat"/>
            </a:endParaRPr>
          </a:p>
        </p:txBody>
      </p:sp>
      <p:sp>
        <p:nvSpPr>
          <p:cNvPr id="772" name="Google Shape;772;g5f0308bde3_0_64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5f0308bde3_0_641"/>
          <p:cNvSpPr txBox="1"/>
          <p:nvPr/>
        </p:nvSpPr>
        <p:spPr>
          <a:xfrm>
            <a:off x="593150" y="673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Async and await is used to write asynchronous code.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mFunc = async () =&gt;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const response = await axios.get().then().catch()</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    return Promise.resolve(reponse);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1" i="0" lang="en-US" sz="1400" u="none" cap="none" strike="noStrike">
                <a:solidFill>
                  <a:srgbClr val="172746"/>
                </a:solidFill>
                <a:latin typeface="Montserrat"/>
                <a:ea typeface="Montserrat"/>
                <a:cs typeface="Montserrat"/>
                <a:sym typeface="Montserrat"/>
              </a:rPr>
              <a:t>Putting the keyword async before a function tells the function to return a Promise</a:t>
            </a:r>
            <a:r>
              <a:rPr b="0" i="0" lang="en-US" sz="1400" u="none" cap="none" strike="noStrike">
                <a:solidFill>
                  <a:srgbClr val="172746"/>
                </a:solidFill>
                <a:latin typeface="Montserrat"/>
                <a:ea typeface="Montserrat"/>
                <a:cs typeface="Montserrat"/>
                <a:sym typeface="Montserrat"/>
              </a:rPr>
              <a:t>. If the code returns something that is not a Promise, then JavaScript automatically wraps it into a resolved promise with that value.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Inside a function marked as async, you are allowed to place the await keyword in front of an expression that returns a Promise. When you do, the execution is paused until the Promise is resolved.</a:t>
            </a:r>
            <a:endParaRPr b="0" i="0" sz="1400" u="none" cap="none" strike="noStrike">
              <a:solidFill>
                <a:srgbClr val="172746"/>
              </a:solidFill>
              <a:latin typeface="Montserrat"/>
              <a:ea typeface="Montserrat"/>
              <a:cs typeface="Montserrat"/>
              <a:sym typeface="Montserrat"/>
            </a:endParaRPr>
          </a:p>
        </p:txBody>
      </p:sp>
      <p:grpSp>
        <p:nvGrpSpPr>
          <p:cNvPr id="774" name="Google Shape;774;g5f0308bde3_0_641"/>
          <p:cNvGrpSpPr/>
          <p:nvPr/>
        </p:nvGrpSpPr>
        <p:grpSpPr>
          <a:xfrm>
            <a:off x="652150" y="4737850"/>
            <a:ext cx="7863100" cy="343800"/>
            <a:chOff x="652150" y="4737850"/>
            <a:chExt cx="7863100" cy="343800"/>
          </a:xfrm>
        </p:grpSpPr>
        <p:sp>
          <p:nvSpPr>
            <p:cNvPr id="775" name="Google Shape;775;g5f0308bde3_0_64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776" name="Google Shape;776;g5f0308bde3_0_64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80" name="Shape 780"/>
        <p:cNvGrpSpPr/>
        <p:nvPr/>
      </p:nvGrpSpPr>
      <p:grpSpPr>
        <a:xfrm>
          <a:off x="0" y="0"/>
          <a:ext cx="0" cy="0"/>
          <a:chOff x="0" y="0"/>
          <a:chExt cx="0" cy="0"/>
        </a:xfrm>
      </p:grpSpPr>
      <p:sp>
        <p:nvSpPr>
          <p:cNvPr id="781" name="Google Shape;781;g5e65c9e71d_0_23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Sending Data to Server</a:t>
            </a:r>
            <a:endParaRPr b="1" sz="2500">
              <a:solidFill>
                <a:srgbClr val="073763"/>
              </a:solidFill>
              <a:latin typeface="Montserrat"/>
              <a:ea typeface="Montserrat"/>
              <a:cs typeface="Montserrat"/>
              <a:sym typeface="Montserrat"/>
            </a:endParaRPr>
          </a:p>
        </p:txBody>
      </p:sp>
      <p:sp>
        <p:nvSpPr>
          <p:cNvPr id="782" name="Google Shape;782;g5e65c9e71d_0_23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5e65c9e71d_0_23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sending data to backend we could use the post() function of axios.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import axios from axios;</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const postData={}</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axios.post(“url”, postData,  { headers: {Authorization: ‘Token Azu09hdh’}})</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.then((response) =&gt; {</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 handle success</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.catch((error) =&gt; {</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 handle error</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0" sz="1400" u="none" cap="none" strike="noStrike">
              <a:solidFill>
                <a:srgbClr val="172746"/>
              </a:solidFill>
              <a:latin typeface="Montserrat"/>
              <a:ea typeface="Montserrat"/>
              <a:cs typeface="Montserrat"/>
              <a:sym typeface="Montserrat"/>
            </a:endParaRPr>
          </a:p>
        </p:txBody>
      </p:sp>
      <p:grpSp>
        <p:nvGrpSpPr>
          <p:cNvPr id="784" name="Google Shape;784;g5e65c9e71d_0_232"/>
          <p:cNvGrpSpPr/>
          <p:nvPr/>
        </p:nvGrpSpPr>
        <p:grpSpPr>
          <a:xfrm>
            <a:off x="652150" y="4737850"/>
            <a:ext cx="7863100" cy="343800"/>
            <a:chOff x="652150" y="4737850"/>
            <a:chExt cx="7863100" cy="343800"/>
          </a:xfrm>
        </p:grpSpPr>
        <p:sp>
          <p:nvSpPr>
            <p:cNvPr id="785" name="Google Shape;785;g5e65c9e71d_0_23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786" name="Google Shape;786;g5e65c9e71d_0_23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90" name="Shape 790"/>
        <p:cNvGrpSpPr/>
        <p:nvPr/>
      </p:nvGrpSpPr>
      <p:grpSpPr>
        <a:xfrm>
          <a:off x="0" y="0"/>
          <a:ext cx="0" cy="0"/>
          <a:chOff x="0" y="0"/>
          <a:chExt cx="0" cy="0"/>
        </a:xfrm>
      </p:grpSpPr>
      <p:sp>
        <p:nvSpPr>
          <p:cNvPr id="791" name="Google Shape;791;g5e65c9e71d_0_22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Deleting Data on Server</a:t>
            </a:r>
            <a:endParaRPr b="1" sz="2500">
              <a:solidFill>
                <a:srgbClr val="073763"/>
              </a:solidFill>
              <a:latin typeface="Montserrat"/>
              <a:ea typeface="Montserrat"/>
              <a:cs typeface="Montserrat"/>
              <a:sym typeface="Montserrat"/>
            </a:endParaRPr>
          </a:p>
        </p:txBody>
      </p:sp>
      <p:sp>
        <p:nvSpPr>
          <p:cNvPr id="792" name="Google Shape;792;g5e65c9e71d_0_22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5e65c9e71d_0_22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deleting data at backend we could use the delete() function of axios.</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import axios from axios;</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axios.delete(“url/id”, { headers: {Authorization: ‘Token Azu09hdh’}})</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.then((response) =&gt; {</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 handle success</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.catch((error) =&gt; {</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    // handle error</a:t>
            </a:r>
            <a:endParaRPr b="0" i="1" sz="1400" u="none" cap="none" strike="noStrike">
              <a:solidFill>
                <a:srgbClr val="172746"/>
              </a:solidFill>
              <a:latin typeface="Gill Sans"/>
              <a:ea typeface="Gill Sans"/>
              <a:cs typeface="Gill Sans"/>
              <a:sym typeface="Gill Sans"/>
            </a:endParaRPr>
          </a:p>
          <a:p>
            <a:pPr indent="0" lvl="0" marL="0" marR="0" rtl="0" algn="l">
              <a:lnSpc>
                <a:spcPct val="115000"/>
              </a:lnSpc>
              <a:spcBef>
                <a:spcPts val="900"/>
              </a:spcBef>
              <a:spcAft>
                <a:spcPts val="0"/>
              </a:spcAft>
              <a:buClr>
                <a:schemeClr val="dk1"/>
              </a:buClr>
              <a:buSzPts val="1100"/>
              <a:buFont typeface="Arial"/>
              <a:buNone/>
            </a:pPr>
            <a:r>
              <a:rPr b="0" i="1" lang="en-US" sz="1400" u="none" cap="none" strike="noStrike">
                <a:solidFill>
                  <a:srgbClr val="172746"/>
                </a:solidFill>
                <a:latin typeface="Gill Sans"/>
                <a:ea typeface="Gill Sans"/>
                <a:cs typeface="Gill Sans"/>
                <a:sym typeface="Gill Sans"/>
              </a:rPr>
              <a:t>})</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p:txBody>
      </p:sp>
      <p:grpSp>
        <p:nvGrpSpPr>
          <p:cNvPr id="794" name="Google Shape;794;g5e65c9e71d_0_226"/>
          <p:cNvGrpSpPr/>
          <p:nvPr/>
        </p:nvGrpSpPr>
        <p:grpSpPr>
          <a:xfrm>
            <a:off x="652150" y="4737850"/>
            <a:ext cx="7863100" cy="343800"/>
            <a:chOff x="652150" y="4737850"/>
            <a:chExt cx="7863100" cy="343800"/>
          </a:xfrm>
        </p:grpSpPr>
        <p:sp>
          <p:nvSpPr>
            <p:cNvPr id="795" name="Google Shape;795;g5e65c9e71d_0_22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796" name="Google Shape;796;g5e65c9e71d_0_22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5f0308bde3_0_647"/>
          <p:cNvSpPr txBox="1"/>
          <p:nvPr/>
        </p:nvSpPr>
        <p:spPr>
          <a:xfrm>
            <a:off x="457200" y="2140050"/>
            <a:ext cx="8229600" cy="86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ROUTING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05" name="Shape 805"/>
        <p:cNvGrpSpPr/>
        <p:nvPr/>
      </p:nvGrpSpPr>
      <p:grpSpPr>
        <a:xfrm>
          <a:off x="0" y="0"/>
          <a:ext cx="0" cy="0"/>
          <a:chOff x="0" y="0"/>
          <a:chExt cx="0" cy="0"/>
        </a:xfrm>
      </p:grpSpPr>
      <p:sp>
        <p:nvSpPr>
          <p:cNvPr id="806" name="Google Shape;806;g5f0308bde3_0_65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Setting up React-Router</a:t>
            </a:r>
            <a:endParaRPr b="1" sz="2500">
              <a:solidFill>
                <a:srgbClr val="073763"/>
              </a:solidFill>
              <a:latin typeface="Montserrat"/>
              <a:ea typeface="Montserrat"/>
              <a:cs typeface="Montserrat"/>
              <a:sym typeface="Montserrat"/>
            </a:endParaRPr>
          </a:p>
        </p:txBody>
      </p:sp>
      <p:sp>
        <p:nvSpPr>
          <p:cNvPr id="807" name="Google Shape;807;g5f0308bde3_0_65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5f0308bde3_0_65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React is a library and it doesn’t comes with out-of-the-box tools to handle page redirection. For this purpose we have a package called React Router DOM. The React Router DOM package requires another package called React Router.</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install React Router:</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1. Search React Router npm in the browser.</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2. Open the webpage.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3. Copy the command to install React Router.</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4. Open your terminal and run the copied command.</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5. Similarly do it for React Router DOM.</a:t>
            </a:r>
            <a:endParaRPr b="0" i="0" sz="1400" u="none" cap="none" strike="noStrike">
              <a:solidFill>
                <a:schemeClr val="dk1"/>
              </a:solidFill>
              <a:latin typeface="Montserrat"/>
              <a:ea typeface="Montserrat"/>
              <a:cs typeface="Montserrat"/>
              <a:sym typeface="Montserrat"/>
            </a:endParaRPr>
          </a:p>
        </p:txBody>
      </p:sp>
      <p:grpSp>
        <p:nvGrpSpPr>
          <p:cNvPr id="809" name="Google Shape;809;g5f0308bde3_0_651"/>
          <p:cNvGrpSpPr/>
          <p:nvPr/>
        </p:nvGrpSpPr>
        <p:grpSpPr>
          <a:xfrm>
            <a:off x="652150" y="4737850"/>
            <a:ext cx="7863100" cy="343800"/>
            <a:chOff x="652150" y="4737850"/>
            <a:chExt cx="7863100" cy="343800"/>
          </a:xfrm>
        </p:grpSpPr>
        <p:sp>
          <p:nvSpPr>
            <p:cNvPr id="810" name="Google Shape;810;g5f0308bde3_0_65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811" name="Google Shape;811;g5f0308bde3_0_65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72" name="Shape 172"/>
        <p:cNvGrpSpPr/>
        <p:nvPr/>
      </p:nvGrpSpPr>
      <p:grpSpPr>
        <a:xfrm>
          <a:off x="0" y="0"/>
          <a:ext cx="0" cy="0"/>
          <a:chOff x="0" y="0"/>
          <a:chExt cx="0" cy="0"/>
        </a:xfrm>
      </p:grpSpPr>
      <p:sp>
        <p:nvSpPr>
          <p:cNvPr id="173" name="Google Shape;173;g7c1399dad7_0_6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Template Strings(Template Literals)</a:t>
            </a:r>
            <a:endParaRPr b="1" sz="2500">
              <a:solidFill>
                <a:srgbClr val="073763"/>
              </a:solidFill>
              <a:latin typeface="Montserrat"/>
              <a:ea typeface="Montserrat"/>
              <a:cs typeface="Montserrat"/>
              <a:sym typeface="Montserrat"/>
            </a:endParaRPr>
          </a:p>
        </p:txBody>
      </p:sp>
      <p:sp>
        <p:nvSpPr>
          <p:cNvPr id="174" name="Google Shape;174;g7c1399dad7_0_6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7c1399dad7_0_65"/>
          <p:cNvSpPr txBox="1"/>
          <p:nvPr/>
        </p:nvSpPr>
        <p:spPr>
          <a:xfrm>
            <a:off x="593150" y="673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It is just a string which allows embedding expressions inside it. To create a template string you don't use single or double quotes, you use back tick. and the expression is wrapper inside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example,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mGreetings = `Hello ${firstName + lastName}`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const mFullName = `My full name is: ${getFullName()}`</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p:txBody>
      </p:sp>
      <p:grpSp>
        <p:nvGrpSpPr>
          <p:cNvPr id="176" name="Google Shape;176;g7c1399dad7_0_65"/>
          <p:cNvGrpSpPr/>
          <p:nvPr/>
        </p:nvGrpSpPr>
        <p:grpSpPr>
          <a:xfrm>
            <a:off x="652150" y="4737850"/>
            <a:ext cx="7863100" cy="343800"/>
            <a:chOff x="652150" y="4737850"/>
            <a:chExt cx="7863100" cy="343800"/>
          </a:xfrm>
        </p:grpSpPr>
        <p:sp>
          <p:nvSpPr>
            <p:cNvPr id="177" name="Google Shape;177;g7c1399dad7_0_6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178" name="Google Shape;178;g7c1399dad7_0_6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15" name="Shape 815"/>
        <p:cNvGrpSpPr/>
        <p:nvPr/>
      </p:nvGrpSpPr>
      <p:grpSpPr>
        <a:xfrm>
          <a:off x="0" y="0"/>
          <a:ext cx="0" cy="0"/>
          <a:chOff x="0" y="0"/>
          <a:chExt cx="0" cy="0"/>
        </a:xfrm>
      </p:grpSpPr>
      <p:sp>
        <p:nvSpPr>
          <p:cNvPr id="816" name="Google Shape;816;g5f0308bde3_0_65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Setup</a:t>
            </a:r>
            <a:endParaRPr b="1" sz="2500">
              <a:solidFill>
                <a:srgbClr val="073763"/>
              </a:solidFill>
              <a:latin typeface="Montserrat"/>
              <a:ea typeface="Montserrat"/>
              <a:cs typeface="Montserrat"/>
              <a:sym typeface="Montserrat"/>
            </a:endParaRPr>
          </a:p>
        </p:txBody>
      </p:sp>
      <p:sp>
        <p:nvSpPr>
          <p:cNvPr id="817" name="Google Shape;817;g5f0308bde3_0_65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5f0308bde3_0_65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create endpoints use the &lt;Links to={}&gt; component.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map these endpoints with components use &lt;Route path={} render={() =&gt; &lt;Component /&gt;}&gt;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use the above components we need to wrap the main App in the BrowserRouter component.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For eg,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&lt;Route path={“/”} component={HomePage} for homepage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&lt;Route path={“/details”} render={() =&gt; &lt;DetailsPage /&gt;} for the details page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select one route at a time, we can use Switch component. With switch the sequence matters a lot.</a:t>
            </a:r>
            <a:endParaRPr b="0" i="0" sz="1400" u="none" cap="none" strike="noStrike">
              <a:solidFill>
                <a:schemeClr val="dk1"/>
              </a:solidFill>
              <a:latin typeface="Montserrat"/>
              <a:ea typeface="Montserrat"/>
              <a:cs typeface="Montserrat"/>
              <a:sym typeface="Montserrat"/>
            </a:endParaRPr>
          </a:p>
        </p:txBody>
      </p:sp>
      <p:grpSp>
        <p:nvGrpSpPr>
          <p:cNvPr id="819" name="Google Shape;819;g5f0308bde3_0_658"/>
          <p:cNvGrpSpPr/>
          <p:nvPr/>
        </p:nvGrpSpPr>
        <p:grpSpPr>
          <a:xfrm>
            <a:off x="652150" y="4737850"/>
            <a:ext cx="7863100" cy="343800"/>
            <a:chOff x="652150" y="4737850"/>
            <a:chExt cx="7863100" cy="343800"/>
          </a:xfrm>
        </p:grpSpPr>
        <p:sp>
          <p:nvSpPr>
            <p:cNvPr id="820" name="Google Shape;820;g5f0308bde3_0_65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821" name="Google Shape;821;g5f0308bde3_0_65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25" name="Shape 825"/>
        <p:cNvGrpSpPr/>
        <p:nvPr/>
      </p:nvGrpSpPr>
      <p:grpSpPr>
        <a:xfrm>
          <a:off x="0" y="0"/>
          <a:ext cx="0" cy="0"/>
          <a:chOff x="0" y="0"/>
          <a:chExt cx="0" cy="0"/>
        </a:xfrm>
      </p:grpSpPr>
      <p:sp>
        <p:nvSpPr>
          <p:cNvPr id="826" name="Google Shape;826;g7e5b6a7939_0_1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Practice Problem</a:t>
            </a:r>
            <a:endParaRPr b="1" sz="2500">
              <a:solidFill>
                <a:srgbClr val="073763"/>
              </a:solidFill>
              <a:latin typeface="Montserrat"/>
              <a:ea typeface="Montserrat"/>
              <a:cs typeface="Montserrat"/>
              <a:sym typeface="Montserrat"/>
            </a:endParaRPr>
          </a:p>
        </p:txBody>
      </p:sp>
      <p:sp>
        <p:nvSpPr>
          <p:cNvPr id="827" name="Google Shape;827;g7e5b6a7939_0_1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7e5b6a7939_0_1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Create a WebApp:</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900"/>
              </a:spcBef>
              <a:spcAft>
                <a:spcPts val="0"/>
              </a:spcAft>
              <a:buClr>
                <a:schemeClr val="dk1"/>
              </a:buClr>
              <a:buSzPts val="1400"/>
              <a:buFont typeface="Montserrat"/>
              <a:buChar char="●"/>
            </a:pPr>
            <a:r>
              <a:rPr b="0" i="0" lang="en-US" sz="1400" u="none" cap="none" strike="noStrike">
                <a:solidFill>
                  <a:schemeClr val="dk1"/>
                </a:solidFill>
                <a:latin typeface="Montserrat"/>
                <a:ea typeface="Montserrat"/>
                <a:cs typeface="Montserrat"/>
                <a:sym typeface="Montserrat"/>
              </a:rPr>
              <a:t>Create a Topbar with 3 links -&gt; Home, About, Contact</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US" sz="1400" u="none" cap="none" strike="noStrike">
                <a:solidFill>
                  <a:schemeClr val="dk1"/>
                </a:solidFill>
                <a:latin typeface="Montserrat"/>
                <a:ea typeface="Montserrat"/>
                <a:cs typeface="Montserrat"/>
                <a:sym typeface="Montserrat"/>
              </a:rPr>
              <a:t>When user clicks on Home show a component which says "This is Home page"</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US" sz="1400" u="none" cap="none" strike="noStrike">
                <a:solidFill>
                  <a:schemeClr val="dk1"/>
                </a:solidFill>
                <a:latin typeface="Montserrat"/>
                <a:ea typeface="Montserrat"/>
                <a:cs typeface="Montserrat"/>
                <a:sym typeface="Montserrat"/>
              </a:rPr>
              <a:t>When user clicks on About show a component which says "This is About page"</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US" sz="1400" u="none" cap="none" strike="noStrike">
                <a:solidFill>
                  <a:schemeClr val="dk1"/>
                </a:solidFill>
                <a:latin typeface="Montserrat"/>
                <a:ea typeface="Montserrat"/>
                <a:cs typeface="Montserrat"/>
                <a:sym typeface="Montserrat"/>
              </a:rPr>
              <a:t>When user clicks on Contact show a component which says "This is Contact page"</a:t>
            </a:r>
            <a:endParaRPr b="0" i="0" sz="1400" u="none" cap="none" strike="noStrike">
              <a:solidFill>
                <a:schemeClr val="dk1"/>
              </a:solidFill>
              <a:latin typeface="Montserrat"/>
              <a:ea typeface="Montserrat"/>
              <a:cs typeface="Montserrat"/>
              <a:sym typeface="Montserrat"/>
            </a:endParaRPr>
          </a:p>
        </p:txBody>
      </p:sp>
      <p:grpSp>
        <p:nvGrpSpPr>
          <p:cNvPr id="829" name="Google Shape;829;g7e5b6a7939_0_13"/>
          <p:cNvGrpSpPr/>
          <p:nvPr/>
        </p:nvGrpSpPr>
        <p:grpSpPr>
          <a:xfrm>
            <a:off x="652150" y="4737850"/>
            <a:ext cx="7863100" cy="343800"/>
            <a:chOff x="652150" y="4737850"/>
            <a:chExt cx="7863100" cy="343800"/>
          </a:xfrm>
        </p:grpSpPr>
        <p:sp>
          <p:nvSpPr>
            <p:cNvPr id="830" name="Google Shape;830;g7e5b6a7939_0_1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831" name="Google Shape;831;g7e5b6a7939_0_1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35" name="Shape 835"/>
        <p:cNvGrpSpPr/>
        <p:nvPr/>
      </p:nvGrpSpPr>
      <p:grpSpPr>
        <a:xfrm>
          <a:off x="0" y="0"/>
          <a:ext cx="0" cy="0"/>
          <a:chOff x="0" y="0"/>
          <a:chExt cx="0" cy="0"/>
        </a:xfrm>
      </p:grpSpPr>
      <p:sp>
        <p:nvSpPr>
          <p:cNvPr id="836" name="Google Shape;836;g5f0308bde3_0_67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Passing Route Parameters</a:t>
            </a:r>
            <a:endParaRPr b="1" sz="2500">
              <a:solidFill>
                <a:srgbClr val="073763"/>
              </a:solidFill>
              <a:latin typeface="Montserrat"/>
              <a:ea typeface="Montserrat"/>
              <a:cs typeface="Montserrat"/>
              <a:sym typeface="Montserrat"/>
            </a:endParaRPr>
          </a:p>
        </p:txBody>
      </p:sp>
      <p:sp>
        <p:nvSpPr>
          <p:cNvPr id="837" name="Google Shape;837;g5f0308bde3_0_67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5f0308bde3_0_67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pass normal params you can simply pass the value the normal way.</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pass the url params, you need to add “:id” in the endpoint to create a variable for id.</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pass this id down the component just spread and send the props passed by the Router to component. Now you can access this variable in the match object.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For eg,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&lt;Router path={“/details/:id”} render={(props) =&gt; &lt;DetailsPage {...props}/&gt;} for the details page</a:t>
            </a:r>
            <a:endParaRPr b="0" i="0" sz="1400" u="none" cap="none" strike="noStrike">
              <a:solidFill>
                <a:schemeClr val="dk1"/>
              </a:solidFill>
              <a:latin typeface="Montserrat"/>
              <a:ea typeface="Montserrat"/>
              <a:cs typeface="Montserrat"/>
              <a:sym typeface="Montserrat"/>
            </a:endParaRPr>
          </a:p>
        </p:txBody>
      </p:sp>
      <p:grpSp>
        <p:nvGrpSpPr>
          <p:cNvPr id="839" name="Google Shape;839;g5f0308bde3_0_672"/>
          <p:cNvGrpSpPr/>
          <p:nvPr/>
        </p:nvGrpSpPr>
        <p:grpSpPr>
          <a:xfrm>
            <a:off x="652150" y="4737850"/>
            <a:ext cx="7863100" cy="343800"/>
            <a:chOff x="652150" y="4737850"/>
            <a:chExt cx="7863100" cy="343800"/>
          </a:xfrm>
        </p:grpSpPr>
        <p:sp>
          <p:nvSpPr>
            <p:cNvPr id="840" name="Google Shape;840;g5f0308bde3_0_67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841" name="Google Shape;841;g5f0308bde3_0_67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45" name="Shape 845"/>
        <p:cNvGrpSpPr/>
        <p:nvPr/>
      </p:nvGrpSpPr>
      <p:grpSpPr>
        <a:xfrm>
          <a:off x="0" y="0"/>
          <a:ext cx="0" cy="0"/>
          <a:chOff x="0" y="0"/>
          <a:chExt cx="0" cy="0"/>
        </a:xfrm>
      </p:grpSpPr>
      <p:sp>
        <p:nvSpPr>
          <p:cNvPr id="846" name="Google Shape;846;g7e5b6a7939_0_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Practice Problem</a:t>
            </a:r>
            <a:endParaRPr b="1" sz="2500">
              <a:solidFill>
                <a:srgbClr val="073763"/>
              </a:solidFill>
              <a:latin typeface="Montserrat"/>
              <a:ea typeface="Montserrat"/>
              <a:cs typeface="Montserrat"/>
              <a:sym typeface="Montserrat"/>
            </a:endParaRPr>
          </a:p>
        </p:txBody>
      </p:sp>
      <p:sp>
        <p:nvSpPr>
          <p:cNvPr id="847" name="Google Shape;847;g7e5b6a7939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7e5b6a7939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900"/>
              </a:spcBef>
              <a:spcAft>
                <a:spcPts val="0"/>
              </a:spcAft>
              <a:buClr>
                <a:schemeClr val="dk1"/>
              </a:buClr>
              <a:buSzPts val="1400"/>
              <a:buFont typeface="Montserrat"/>
              <a:buChar char="●"/>
            </a:pPr>
            <a:r>
              <a:rPr b="0" i="0" lang="en-US" sz="1400" u="none" cap="none" strike="noStrike">
                <a:solidFill>
                  <a:schemeClr val="dk1"/>
                </a:solidFill>
                <a:latin typeface="Montserrat"/>
                <a:ea typeface="Montserrat"/>
                <a:cs typeface="Montserrat"/>
                <a:sym typeface="Montserrat"/>
              </a:rPr>
              <a:t>Create a homepage. Load the video list. Show just the title.</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US" sz="1400" u="none" cap="none" strike="noStrike">
                <a:solidFill>
                  <a:schemeClr val="dk1"/>
                </a:solidFill>
                <a:latin typeface="Montserrat"/>
                <a:ea typeface="Montserrat"/>
                <a:cs typeface="Montserrat"/>
                <a:sym typeface="Montserrat"/>
              </a:rPr>
              <a:t>Create a details page which shows the video title.</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US" sz="1400" u="none" cap="none" strike="noStrike">
                <a:solidFill>
                  <a:schemeClr val="dk1"/>
                </a:solidFill>
                <a:latin typeface="Montserrat"/>
                <a:ea typeface="Montserrat"/>
                <a:cs typeface="Montserrat"/>
                <a:sym typeface="Montserrat"/>
              </a:rPr>
              <a:t>On the video card click -&gt; redirect to the detail page.</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US" sz="1400" u="none" cap="none" strike="noStrike">
                <a:solidFill>
                  <a:schemeClr val="dk1"/>
                </a:solidFill>
                <a:latin typeface="Montserrat"/>
                <a:ea typeface="Montserrat"/>
                <a:cs typeface="Montserrat"/>
                <a:sym typeface="Montserrat"/>
              </a:rPr>
              <a:t>Once the details page is loaded send a call to the backend and get details of the video to show the title.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API Endpoints:</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Video Listing: </a:t>
            </a:r>
            <a:r>
              <a:rPr b="0" i="0" lang="en-US" sz="1200" u="sng" cap="none" strike="noStrike">
                <a:solidFill>
                  <a:schemeClr val="hlink"/>
                </a:solidFill>
                <a:latin typeface="Montserrat"/>
                <a:ea typeface="Montserrat"/>
                <a:cs typeface="Montserrat"/>
                <a:sym typeface="Montserrat"/>
                <a:hlinkClick r:id="rId3"/>
              </a:rPr>
              <a:t>http://5d76bf96515d1a0014085cf9.mockapi.io/playlist/</a:t>
            </a:r>
            <a:endParaRPr b="0"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Video Details: </a:t>
            </a:r>
            <a:r>
              <a:rPr b="0" i="0" lang="en-US" sz="1200" u="sng" cap="none" strike="noStrike">
                <a:solidFill>
                  <a:schemeClr val="hlink"/>
                </a:solidFill>
                <a:latin typeface="Montserrat"/>
                <a:ea typeface="Montserrat"/>
                <a:cs typeface="Montserrat"/>
                <a:sym typeface="Montserrat"/>
                <a:hlinkClick r:id="rId4"/>
              </a:rPr>
              <a:t>http://5d76bf96515d1a0014085cf9.mockapi.io/playlist/1</a:t>
            </a:r>
            <a:endParaRPr b="0" i="0" sz="1200" u="none" cap="none" strike="noStrike">
              <a:solidFill>
                <a:schemeClr val="dk1"/>
              </a:solidFill>
              <a:latin typeface="Montserrat"/>
              <a:ea typeface="Montserrat"/>
              <a:cs typeface="Montserrat"/>
              <a:sym typeface="Montserrat"/>
            </a:endParaRPr>
          </a:p>
        </p:txBody>
      </p:sp>
      <p:grpSp>
        <p:nvGrpSpPr>
          <p:cNvPr id="849" name="Google Shape;849;g7e5b6a7939_0_0"/>
          <p:cNvGrpSpPr/>
          <p:nvPr/>
        </p:nvGrpSpPr>
        <p:grpSpPr>
          <a:xfrm>
            <a:off x="652150" y="4737850"/>
            <a:ext cx="7863100" cy="343800"/>
            <a:chOff x="652150" y="4737850"/>
            <a:chExt cx="7863100" cy="343800"/>
          </a:xfrm>
        </p:grpSpPr>
        <p:sp>
          <p:nvSpPr>
            <p:cNvPr id="850" name="Google Shape;850;g7e5b6a7939_0_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851" name="Google Shape;851;g7e5b6a7939_0_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55" name="Shape 855"/>
        <p:cNvGrpSpPr/>
        <p:nvPr/>
      </p:nvGrpSpPr>
      <p:grpSpPr>
        <a:xfrm>
          <a:off x="0" y="0"/>
          <a:ext cx="0" cy="0"/>
          <a:chOff x="0" y="0"/>
          <a:chExt cx="0" cy="0"/>
        </a:xfrm>
      </p:grpSpPr>
      <p:sp>
        <p:nvSpPr>
          <p:cNvPr id="856" name="Google Shape;856;g5f4ac1a848_0_0"/>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Handling 404 Pages</a:t>
            </a:r>
            <a:endParaRPr b="1" sz="2500">
              <a:solidFill>
                <a:srgbClr val="073763"/>
              </a:solidFill>
              <a:latin typeface="Montserrat"/>
              <a:ea typeface="Montserrat"/>
              <a:cs typeface="Montserrat"/>
              <a:sym typeface="Montserrat"/>
            </a:endParaRPr>
          </a:p>
        </p:txBody>
      </p:sp>
      <p:sp>
        <p:nvSpPr>
          <p:cNvPr id="857" name="Google Shape;857;g5f4ac1a848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5f4ac1a848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show a 404 page when the entered URL does not matches,  you can use the “Redirect” component provided by React Router DOM.</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For eg,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&lt;Route exact to={‘/’} render={() =&gt; &lt;HomePage /&gt;} //We are using exact so only “/” should match for HomePage.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&lt;Route render={() =&gt; &lt;NotFound /&gt;} /&gt; //Just add this route at the last so that if nothing matches it just renders this component.</a:t>
            </a:r>
            <a:endParaRPr b="0" i="0" sz="1400" u="none" cap="none" strike="noStrike">
              <a:solidFill>
                <a:schemeClr val="dk1"/>
              </a:solidFill>
              <a:latin typeface="Montserrat"/>
              <a:ea typeface="Montserrat"/>
              <a:cs typeface="Montserrat"/>
              <a:sym typeface="Montserrat"/>
            </a:endParaRPr>
          </a:p>
        </p:txBody>
      </p:sp>
      <p:grpSp>
        <p:nvGrpSpPr>
          <p:cNvPr id="859" name="Google Shape;859;g5f4ac1a848_0_0"/>
          <p:cNvGrpSpPr/>
          <p:nvPr/>
        </p:nvGrpSpPr>
        <p:grpSpPr>
          <a:xfrm>
            <a:off x="652150" y="4737850"/>
            <a:ext cx="7863100" cy="343800"/>
            <a:chOff x="652150" y="4737850"/>
            <a:chExt cx="7863100" cy="343800"/>
          </a:xfrm>
        </p:grpSpPr>
        <p:sp>
          <p:nvSpPr>
            <p:cNvPr id="860" name="Google Shape;860;g5f4ac1a848_0_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861" name="Google Shape;861;g5f4ac1a848_0_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65" name="Shape 865"/>
        <p:cNvGrpSpPr/>
        <p:nvPr/>
      </p:nvGrpSpPr>
      <p:grpSpPr>
        <a:xfrm>
          <a:off x="0" y="0"/>
          <a:ext cx="0" cy="0"/>
          <a:chOff x="0" y="0"/>
          <a:chExt cx="0" cy="0"/>
        </a:xfrm>
      </p:grpSpPr>
      <p:sp>
        <p:nvSpPr>
          <p:cNvPr id="866" name="Google Shape;866;g5f0308bde3_0_679"/>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Redirect Component</a:t>
            </a:r>
            <a:endParaRPr b="1" sz="2500">
              <a:solidFill>
                <a:srgbClr val="073763"/>
              </a:solidFill>
              <a:latin typeface="Montserrat"/>
              <a:ea typeface="Montserrat"/>
              <a:cs typeface="Montserrat"/>
              <a:sym typeface="Montserrat"/>
            </a:endParaRPr>
          </a:p>
        </p:txBody>
      </p:sp>
      <p:sp>
        <p:nvSpPr>
          <p:cNvPr id="867" name="Google Shape;867;g5f0308bde3_0_67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5f0308bde3_0_67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To redirect your webapp to an endpoint,  you can use the “Redirect” component provided by React Router DOM.</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For eg,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&lt;Route to={/register} render={() =&gt; &lt;RegisterPage /&gt;} /&gt;</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chemeClr val="dk1"/>
                </a:solidFill>
                <a:latin typeface="Montserrat"/>
                <a:ea typeface="Montserrat"/>
                <a:cs typeface="Montserrat"/>
                <a:sym typeface="Montserrat"/>
              </a:rPr>
              <a:t>&lt;Redirect to={‘/login”} /&gt; to redirect a user to login page.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chemeClr val="dk1"/>
              </a:solidFill>
              <a:latin typeface="Montserrat"/>
              <a:ea typeface="Montserrat"/>
              <a:cs typeface="Montserrat"/>
              <a:sym typeface="Montserrat"/>
            </a:endParaRPr>
          </a:p>
        </p:txBody>
      </p:sp>
      <p:grpSp>
        <p:nvGrpSpPr>
          <p:cNvPr id="869" name="Google Shape;869;g5f0308bde3_0_679"/>
          <p:cNvGrpSpPr/>
          <p:nvPr/>
        </p:nvGrpSpPr>
        <p:grpSpPr>
          <a:xfrm>
            <a:off x="652150" y="4737850"/>
            <a:ext cx="7863100" cy="343800"/>
            <a:chOff x="652150" y="4737850"/>
            <a:chExt cx="7863100" cy="343800"/>
          </a:xfrm>
        </p:grpSpPr>
        <p:sp>
          <p:nvSpPr>
            <p:cNvPr id="870" name="Google Shape;870;g5f0308bde3_0_67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871" name="Google Shape;871;g5f0308bde3_0_67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75" name="Shape 875"/>
        <p:cNvGrpSpPr/>
        <p:nvPr/>
      </p:nvGrpSpPr>
      <p:grpSpPr>
        <a:xfrm>
          <a:off x="0" y="0"/>
          <a:ext cx="0" cy="0"/>
          <a:chOff x="0" y="0"/>
          <a:chExt cx="0" cy="0"/>
        </a:xfrm>
      </p:grpSpPr>
      <p:sp>
        <p:nvSpPr>
          <p:cNvPr id="876" name="Google Shape;876;g5f0308bde3_0_50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Higher Order Component (HOCs)</a:t>
            </a:r>
            <a:endParaRPr b="1" sz="2500">
              <a:solidFill>
                <a:srgbClr val="073763"/>
              </a:solidFill>
              <a:latin typeface="Montserrat"/>
              <a:ea typeface="Montserrat"/>
              <a:cs typeface="Montserrat"/>
              <a:sym typeface="Montserrat"/>
            </a:endParaRPr>
          </a:p>
        </p:txBody>
      </p:sp>
      <p:sp>
        <p:nvSpPr>
          <p:cNvPr id="877" name="Google Shape;877;g5f0308bde3_0_50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5f0308bde3_0_50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These are components which wrap around other components to give an added functionality.</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For eg,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Page Loader. It is required by almost all the components which load data from backend. Now to show a loader you can simply pass some props and based on that either you can show the actual content or the loader.</a:t>
            </a:r>
            <a:endParaRPr b="0" i="0" sz="1400" u="none" cap="none" strike="noStrike">
              <a:solidFill>
                <a:srgbClr val="172746"/>
              </a:solidFill>
              <a:latin typeface="Montserrat"/>
              <a:ea typeface="Montserrat"/>
              <a:cs typeface="Montserrat"/>
              <a:sym typeface="Montserrat"/>
            </a:endParaRPr>
          </a:p>
        </p:txBody>
      </p:sp>
      <p:grpSp>
        <p:nvGrpSpPr>
          <p:cNvPr id="879" name="Google Shape;879;g5f0308bde3_0_506"/>
          <p:cNvGrpSpPr/>
          <p:nvPr/>
        </p:nvGrpSpPr>
        <p:grpSpPr>
          <a:xfrm>
            <a:off x="652150" y="4737850"/>
            <a:ext cx="7863100" cy="343800"/>
            <a:chOff x="652150" y="4737850"/>
            <a:chExt cx="7863100" cy="343800"/>
          </a:xfrm>
        </p:grpSpPr>
        <p:sp>
          <p:nvSpPr>
            <p:cNvPr id="880" name="Google Shape;880;g5f0308bde3_0_50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881" name="Google Shape;881;g5f0308bde3_0_50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g5f4ac1a848_0_11"/>
          <p:cNvSpPr txBox="1"/>
          <p:nvPr/>
        </p:nvSpPr>
        <p:spPr>
          <a:xfrm>
            <a:off x="457200" y="2144550"/>
            <a:ext cx="8229600" cy="85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FORMS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90" name="Shape 890"/>
        <p:cNvGrpSpPr/>
        <p:nvPr/>
      </p:nvGrpSpPr>
      <p:grpSpPr>
        <a:xfrm>
          <a:off x="0" y="0"/>
          <a:ext cx="0" cy="0"/>
          <a:chOff x="0" y="0"/>
          <a:chExt cx="0" cy="0"/>
        </a:xfrm>
      </p:grpSpPr>
      <p:sp>
        <p:nvSpPr>
          <p:cNvPr id="891" name="Google Shape;891;g5f4ac1a848_0_15"/>
          <p:cNvSpPr txBox="1"/>
          <p:nvPr>
            <p:ph type="title"/>
          </p:nvPr>
        </p:nvSpPr>
        <p:spPr>
          <a:xfrm>
            <a:off x="196400" y="265913"/>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Handling Forms</a:t>
            </a:r>
            <a:endParaRPr b="1" sz="2500">
              <a:solidFill>
                <a:srgbClr val="073763"/>
              </a:solidFill>
              <a:latin typeface="Montserrat"/>
              <a:ea typeface="Montserrat"/>
              <a:cs typeface="Montserrat"/>
              <a:sym typeface="Montserrat"/>
            </a:endParaRPr>
          </a:p>
        </p:txBody>
      </p:sp>
      <p:sp>
        <p:nvSpPr>
          <p:cNvPr id="892" name="Google Shape;892;g5f4ac1a848_0_1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5f4ac1a848_0_1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There are two ways to create Forms in React - </a:t>
            </a:r>
            <a:r>
              <a:rPr b="1" i="0" lang="en-US" sz="1400" u="none" cap="none" strike="noStrike">
                <a:solidFill>
                  <a:srgbClr val="172746"/>
                </a:solidFill>
                <a:latin typeface="Montserrat"/>
                <a:ea typeface="Montserrat"/>
                <a:cs typeface="Montserrat"/>
                <a:sym typeface="Montserrat"/>
              </a:rPr>
              <a:t>Uncontrolled Forms and Controlled Forms.</a:t>
            </a:r>
            <a:r>
              <a:rPr b="0" i="0" lang="en-US" sz="1400" u="none" cap="none" strike="noStrike">
                <a:solidFill>
                  <a:srgbClr val="172746"/>
                </a:solidFill>
                <a:latin typeface="Montserrat"/>
                <a:ea typeface="Montserrat"/>
                <a:cs typeface="Montserrat"/>
                <a:sym typeface="Montserrat"/>
              </a:rPr>
              <a:t>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We can create forms using the normal HTML way, this is called uncontrolled form because the state of the form is handled by the form itself. </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Another way is to handle the entire state using React, this is called controlled form.</a:t>
            </a:r>
            <a:endParaRPr b="0" i="0" sz="1400" u="none" cap="none" strike="noStrike">
              <a:solidFill>
                <a:srgbClr val="172746"/>
              </a:solidFill>
              <a:latin typeface="Montserrat"/>
              <a:ea typeface="Montserrat"/>
              <a:cs typeface="Montserrat"/>
              <a:sym typeface="Montserrat"/>
            </a:endParaRPr>
          </a:p>
          <a:p>
            <a:pPr indent="0" lvl="0" marL="0" marR="0" rtl="0" algn="l">
              <a:lnSpc>
                <a:spcPct val="115000"/>
              </a:lnSpc>
              <a:spcBef>
                <a:spcPts val="900"/>
              </a:spcBef>
              <a:spcAft>
                <a:spcPts val="0"/>
              </a:spcAft>
              <a:buClr>
                <a:schemeClr val="dk1"/>
              </a:buClr>
              <a:buSzPts val="1100"/>
              <a:buFont typeface="Arial"/>
              <a:buNone/>
            </a:pPr>
            <a:r>
              <a:rPr b="0" i="0" lang="en-US" sz="1400" u="none" cap="none" strike="noStrike">
                <a:solidFill>
                  <a:srgbClr val="172746"/>
                </a:solidFill>
                <a:latin typeface="Montserrat"/>
                <a:ea typeface="Montserrat"/>
                <a:cs typeface="Montserrat"/>
                <a:sym typeface="Montserrat"/>
              </a:rPr>
              <a:t>On submit, we can extract values from the form or fetch it from our state and send it to the backend using an HTTP post call.</a:t>
            </a:r>
            <a:endParaRPr b="0" i="0" sz="1400" u="none" cap="none" strike="noStrike">
              <a:solidFill>
                <a:srgbClr val="172746"/>
              </a:solidFill>
              <a:latin typeface="Montserrat"/>
              <a:ea typeface="Montserrat"/>
              <a:cs typeface="Montserrat"/>
              <a:sym typeface="Montserrat"/>
            </a:endParaRPr>
          </a:p>
        </p:txBody>
      </p:sp>
      <p:grpSp>
        <p:nvGrpSpPr>
          <p:cNvPr id="894" name="Google Shape;894;g5f4ac1a848_0_15"/>
          <p:cNvGrpSpPr/>
          <p:nvPr/>
        </p:nvGrpSpPr>
        <p:grpSpPr>
          <a:xfrm>
            <a:off x="652150" y="4737850"/>
            <a:ext cx="7863100" cy="343800"/>
            <a:chOff x="652150" y="4737850"/>
            <a:chExt cx="7863100" cy="343800"/>
          </a:xfrm>
        </p:grpSpPr>
        <p:sp>
          <p:nvSpPr>
            <p:cNvPr id="895" name="Google Shape;895;g5f4ac1a848_0_1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EdYoda - Frontend Developer Program</a:t>
              </a:r>
              <a:endParaRPr b="0" i="0" sz="1100" u="none" cap="none" strike="noStrike">
                <a:solidFill>
                  <a:srgbClr val="FFFFFF"/>
                </a:solidFill>
                <a:latin typeface="Verdana"/>
                <a:ea typeface="Verdana"/>
                <a:cs typeface="Verdana"/>
                <a:sym typeface="Verdana"/>
              </a:endParaRPr>
            </a:p>
          </p:txBody>
        </p:sp>
        <p:sp>
          <p:nvSpPr>
            <p:cNvPr id="896" name="Google Shape;896;g5f4ac1a848_0_1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7ecc98c561_0_0"/>
          <p:cNvSpPr txBox="1"/>
          <p:nvPr/>
        </p:nvSpPr>
        <p:spPr>
          <a:xfrm>
            <a:off x="457200" y="2144550"/>
            <a:ext cx="8229600" cy="85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PropTypes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